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sldIdLst>
    <p:sldId id="267" r:id="rId2"/>
    <p:sldId id="256" r:id="rId3"/>
    <p:sldId id="268" r:id="rId4"/>
    <p:sldId id="269" r:id="rId5"/>
    <p:sldId id="270" r:id="rId6"/>
    <p:sldId id="271" r:id="rId7"/>
    <p:sldId id="257" r:id="rId8"/>
    <p:sldId id="264" r:id="rId9"/>
    <p:sldId id="258" r:id="rId10"/>
    <p:sldId id="259" r:id="rId11"/>
    <p:sldId id="260" r:id="rId12"/>
    <p:sldId id="261" r:id="rId13"/>
    <p:sldId id="263" r:id="rId14"/>
    <p:sldId id="265" r:id="rId15"/>
    <p:sldId id="272" r:id="rId16"/>
    <p:sldId id="26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C6210F-BC7C-484C-96A6-9C09E68A8C5F}" type="datetimeFigureOut">
              <a:rPr lang="en-US" smtClean="0"/>
              <a:pPr/>
              <a:t>7/25/2018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15BD13-9E18-409F-B5D8-87CBDADDE043}"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815BD13-9E18-409F-B5D8-87CBDADDE043}" type="slidenum">
              <a:rPr lang="en-GB" smtClean="0"/>
              <a:pPr/>
              <a:t>4</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BD756A4B-3DC9-4763-B4EF-0038DDBA552D}" type="datetimeFigureOut">
              <a:rPr lang="en-US" smtClean="0"/>
              <a:pPr/>
              <a:t>7/25/2018</a:t>
            </a:fld>
            <a:endParaRPr lang="en-GB"/>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GB"/>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76D741C-85D0-4014-B13E-5897C948E18E}"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D756A4B-3DC9-4763-B4EF-0038DDBA552D}" type="datetimeFigureOut">
              <a:rPr lang="en-US" smtClean="0"/>
              <a:pPr/>
              <a:t>7/25/2018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6D741C-85D0-4014-B13E-5897C948E18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D756A4B-3DC9-4763-B4EF-0038DDBA552D}" type="datetimeFigureOut">
              <a:rPr lang="en-US" smtClean="0"/>
              <a:pPr/>
              <a:t>7/25/2018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76D741C-85D0-4014-B13E-5897C948E18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BD756A4B-3DC9-4763-B4EF-0038DDBA552D}" type="datetimeFigureOut">
              <a:rPr lang="en-US" smtClean="0"/>
              <a:pPr/>
              <a:t>7/25/2018</a:t>
            </a:fld>
            <a:endParaRPr lang="en-GB"/>
          </a:p>
        </p:txBody>
      </p:sp>
      <p:sp>
        <p:nvSpPr>
          <p:cNvPr id="9" name="Slide Number Placeholder 8"/>
          <p:cNvSpPr>
            <a:spLocks noGrp="1"/>
          </p:cNvSpPr>
          <p:nvPr>
            <p:ph type="sldNum" sz="quarter" idx="15"/>
          </p:nvPr>
        </p:nvSpPr>
        <p:spPr/>
        <p:txBody>
          <a:bodyPr rtlCol="0"/>
          <a:lstStyle/>
          <a:p>
            <a:fld id="{B76D741C-85D0-4014-B13E-5897C948E18E}" type="slidenum">
              <a:rPr lang="en-GB" smtClean="0"/>
              <a:pPr/>
              <a:t>‹#›</a:t>
            </a:fld>
            <a:endParaRPr lang="en-GB"/>
          </a:p>
        </p:txBody>
      </p:sp>
      <p:sp>
        <p:nvSpPr>
          <p:cNvPr id="10" name="Footer Placeholder 9"/>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BD756A4B-3DC9-4763-B4EF-0038DDBA552D}" type="datetimeFigureOut">
              <a:rPr lang="en-US" smtClean="0"/>
              <a:pPr/>
              <a:t>7/25/2018</a:t>
            </a:fld>
            <a:endParaRPr lang="en-GB"/>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GB"/>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76D741C-85D0-4014-B13E-5897C948E18E}"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D756A4B-3DC9-4763-B4EF-0038DDBA552D}" type="datetimeFigureOut">
              <a:rPr lang="en-US" smtClean="0"/>
              <a:pPr/>
              <a:t>7/25/2018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76D741C-85D0-4014-B13E-5897C948E18E}" type="slidenum">
              <a:rPr lang="en-GB" smtClean="0"/>
              <a:pPr/>
              <a:t>‹#›</a:t>
            </a:fld>
            <a:endParaRPr lang="en-GB"/>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BD756A4B-3DC9-4763-B4EF-0038DDBA552D}" type="datetimeFigureOut">
              <a:rPr lang="en-US" smtClean="0"/>
              <a:pPr/>
              <a:t>7/25/2018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76D741C-85D0-4014-B13E-5897C948E18E}" type="slidenum">
              <a:rPr lang="en-GB" smtClean="0"/>
              <a:pPr/>
              <a:t>‹#›</a:t>
            </a:fld>
            <a:endParaRPr lang="en-GB"/>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BD756A4B-3DC9-4763-B4EF-0038DDBA552D}" type="datetimeFigureOut">
              <a:rPr lang="en-US" smtClean="0"/>
              <a:pPr/>
              <a:t>7/25/2018</a:t>
            </a:fld>
            <a:endParaRPr lang="en-GB"/>
          </a:p>
        </p:txBody>
      </p:sp>
      <p:sp>
        <p:nvSpPr>
          <p:cNvPr id="7" name="Slide Number Placeholder 6"/>
          <p:cNvSpPr>
            <a:spLocks noGrp="1"/>
          </p:cNvSpPr>
          <p:nvPr>
            <p:ph type="sldNum" sz="quarter" idx="11"/>
          </p:nvPr>
        </p:nvSpPr>
        <p:spPr/>
        <p:txBody>
          <a:bodyPr rtlCol="0"/>
          <a:lstStyle/>
          <a:p>
            <a:fld id="{B76D741C-85D0-4014-B13E-5897C948E18E}" type="slidenum">
              <a:rPr lang="en-GB" smtClean="0"/>
              <a:pPr/>
              <a:t>‹#›</a:t>
            </a:fld>
            <a:endParaRPr lang="en-GB"/>
          </a:p>
        </p:txBody>
      </p:sp>
      <p:sp>
        <p:nvSpPr>
          <p:cNvPr id="8" name="Footer Placeholder 7"/>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56A4B-3DC9-4763-B4EF-0038DDBA552D}" type="datetimeFigureOut">
              <a:rPr lang="en-US" smtClean="0"/>
              <a:pPr/>
              <a:t>7/25/2018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76D741C-85D0-4014-B13E-5897C948E18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BD756A4B-3DC9-4763-B4EF-0038DDBA552D}" type="datetimeFigureOut">
              <a:rPr lang="en-US" smtClean="0"/>
              <a:pPr/>
              <a:t>7/25/2018</a:t>
            </a:fld>
            <a:endParaRPr lang="en-GB"/>
          </a:p>
        </p:txBody>
      </p:sp>
      <p:sp>
        <p:nvSpPr>
          <p:cNvPr id="22" name="Slide Number Placeholder 21"/>
          <p:cNvSpPr>
            <a:spLocks noGrp="1"/>
          </p:cNvSpPr>
          <p:nvPr>
            <p:ph type="sldNum" sz="quarter" idx="15"/>
          </p:nvPr>
        </p:nvSpPr>
        <p:spPr/>
        <p:txBody>
          <a:bodyPr rtlCol="0"/>
          <a:lstStyle/>
          <a:p>
            <a:fld id="{B76D741C-85D0-4014-B13E-5897C948E18E}" type="slidenum">
              <a:rPr lang="en-GB" smtClean="0"/>
              <a:pPr/>
              <a:t>‹#›</a:t>
            </a:fld>
            <a:endParaRPr lang="en-GB"/>
          </a:p>
        </p:txBody>
      </p:sp>
      <p:sp>
        <p:nvSpPr>
          <p:cNvPr id="23" name="Footer Placeholder 22"/>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BD756A4B-3DC9-4763-B4EF-0038DDBA552D}" type="datetimeFigureOut">
              <a:rPr lang="en-US" smtClean="0"/>
              <a:pPr/>
              <a:t>7/25/2018</a:t>
            </a:fld>
            <a:endParaRPr lang="en-GB"/>
          </a:p>
        </p:txBody>
      </p:sp>
      <p:sp>
        <p:nvSpPr>
          <p:cNvPr id="18" name="Slide Number Placeholder 17"/>
          <p:cNvSpPr>
            <a:spLocks noGrp="1"/>
          </p:cNvSpPr>
          <p:nvPr>
            <p:ph type="sldNum" sz="quarter" idx="11"/>
          </p:nvPr>
        </p:nvSpPr>
        <p:spPr/>
        <p:txBody>
          <a:bodyPr rtlCol="0"/>
          <a:lstStyle/>
          <a:p>
            <a:fld id="{B76D741C-85D0-4014-B13E-5897C948E18E}" type="slidenum">
              <a:rPr lang="en-GB" smtClean="0"/>
              <a:pPr/>
              <a:t>‹#›</a:t>
            </a:fld>
            <a:endParaRPr lang="en-GB"/>
          </a:p>
        </p:txBody>
      </p:sp>
      <p:sp>
        <p:nvSpPr>
          <p:cNvPr id="21" name="Footer Placeholder 20"/>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D756A4B-3DC9-4763-B4EF-0038DDBA552D}" type="datetimeFigureOut">
              <a:rPr lang="en-US" smtClean="0"/>
              <a:pPr/>
              <a:t>7/25/2018</a:t>
            </a:fld>
            <a:endParaRPr lang="en-GB"/>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76D741C-85D0-4014-B13E-5897C948E18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ictionary.cambridge.org/dictionary/english/play" TargetMode="External"/><Relationship Id="rId2" Type="http://schemas.openxmlformats.org/officeDocument/2006/relationships/hyperlink" Target="https://dictionary.cambridge.org/dictionary/english/school" TargetMode="Externa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hyperlink" Target="https://dictionary.cambridge.org/dictionary/english/actor"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dictionary.cambridge.org/dictionary/english/car" TargetMode="Externa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hyperlink" Target="https://dictionary.cambridge.org/dictionary/english/play" TargetMode="External"/><Relationship Id="rId7" Type="http://schemas.openxmlformats.org/officeDocument/2006/relationships/image" Target="../media/image10.jpeg"/><Relationship Id="rId2" Type="http://schemas.openxmlformats.org/officeDocument/2006/relationships/hyperlink" Target="https://dictionary.cambridge.org/dictionary/english/school" TargetMode="External"/><Relationship Id="rId1" Type="http://schemas.openxmlformats.org/officeDocument/2006/relationships/slideLayout" Target="../slideLayouts/slideLayout4.xml"/><Relationship Id="rId6" Type="http://schemas.openxmlformats.org/officeDocument/2006/relationships/image" Target="../media/image9.jpeg"/><Relationship Id="rId5" Type="http://schemas.openxmlformats.org/officeDocument/2006/relationships/hyperlink" Target="https://dictionary.cambridge.org/dictionary/english/car" TargetMode="External"/><Relationship Id="rId10" Type="http://schemas.openxmlformats.org/officeDocument/2006/relationships/image" Target="../media/image12.png"/><Relationship Id="rId4" Type="http://schemas.openxmlformats.org/officeDocument/2006/relationships/hyperlink" Target="https://dictionary.cambridge.org/dictionary/english/actor" TargetMode="External"/><Relationship Id="rId9" Type="http://schemas.openxmlformats.org/officeDocument/2006/relationships/image" Target="../media/image1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collinsdictionary.com/dictionary/english/dream" TargetMode="External"/><Relationship Id="rId7" Type="http://schemas.openxmlformats.org/officeDocument/2006/relationships/image" Target="../media/image5.png"/><Relationship Id="rId2" Type="http://schemas.openxmlformats.org/officeDocument/2006/relationships/hyperlink" Target="https://www.collinsdictionary.com/dictionary/english/tell" TargetMode="External"/><Relationship Id="rId1" Type="http://schemas.openxmlformats.org/officeDocument/2006/relationships/slideLayout" Target="../slideLayouts/slideLayout5.xml"/><Relationship Id="rId6" Type="http://schemas.openxmlformats.org/officeDocument/2006/relationships/hyperlink" Target="https://www.collinsdictionary.com/dictionary/english/happen" TargetMode="External"/><Relationship Id="rId5" Type="http://schemas.openxmlformats.org/officeDocument/2006/relationships/hyperlink" Target="https://www.collinsdictionary.com/dictionary/english/unlikely" TargetMode="External"/><Relationship Id="rId4" Type="http://schemas.openxmlformats.org/officeDocument/2006/relationships/hyperlink" Target="https://www.collinsdictionary.com/dictionary/english/hope"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5.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o-RO" b="1" dirty="0" smtClean="0"/>
              <a:t>LESSON PLAN</a:t>
            </a:r>
            <a:r>
              <a:rPr lang="en-GB" dirty="0" smtClean="0"/>
              <a:t/>
            </a:r>
            <a:br>
              <a:rPr lang="en-GB" dirty="0" smtClean="0"/>
            </a:br>
            <a:endParaRPr lang="en-GB" dirty="0"/>
          </a:p>
        </p:txBody>
      </p:sp>
      <p:sp>
        <p:nvSpPr>
          <p:cNvPr id="5" name="Content Placeholder 4"/>
          <p:cNvSpPr>
            <a:spLocks noGrp="1"/>
          </p:cNvSpPr>
          <p:nvPr>
            <p:ph sz="quarter" idx="1"/>
          </p:nvPr>
        </p:nvSpPr>
        <p:spPr>
          <a:xfrm>
            <a:off x="457200" y="1214422"/>
            <a:ext cx="7467600" cy="5259530"/>
          </a:xfrm>
        </p:spPr>
        <p:txBody>
          <a:bodyPr>
            <a:normAutofit fontScale="47500" lnSpcReduction="20000"/>
          </a:bodyPr>
          <a:lstStyle/>
          <a:p>
            <a:r>
              <a:rPr lang="ro-RO" dirty="0" smtClean="0"/>
              <a:t>DATE: the  15th of December</a:t>
            </a:r>
            <a:r>
              <a:rPr lang="en-US" dirty="0" smtClean="0"/>
              <a:t> 2017 </a:t>
            </a:r>
            <a:endParaRPr lang="en-GB" dirty="0" smtClean="0"/>
          </a:p>
          <a:p>
            <a:r>
              <a:rPr lang="ro-RO" dirty="0" smtClean="0"/>
              <a:t>SCHOOL: Technical College , Târnăveni</a:t>
            </a:r>
            <a:endParaRPr lang="en-GB" dirty="0" smtClean="0"/>
          </a:p>
          <a:p>
            <a:r>
              <a:rPr lang="ro-RO" dirty="0" smtClean="0"/>
              <a:t>TEACHER: Mihăilescu Luminița Mariana</a:t>
            </a:r>
            <a:endParaRPr lang="en-GB" dirty="0" smtClean="0"/>
          </a:p>
          <a:p>
            <a:r>
              <a:rPr lang="ro-RO" dirty="0" smtClean="0"/>
              <a:t>FORM</a:t>
            </a:r>
            <a:r>
              <a:rPr lang="en-GB" dirty="0" smtClean="0"/>
              <a:t>: 9</a:t>
            </a:r>
            <a:r>
              <a:rPr lang="en-GB" baseline="30000" dirty="0" smtClean="0"/>
              <a:t>th</a:t>
            </a:r>
            <a:r>
              <a:rPr lang="en-GB" dirty="0" smtClean="0"/>
              <a:t> B</a:t>
            </a:r>
          </a:p>
          <a:p>
            <a:r>
              <a:rPr lang="en-GB" dirty="0" smtClean="0"/>
              <a:t>LEVEL: Intermediate</a:t>
            </a:r>
          </a:p>
          <a:p>
            <a:r>
              <a:rPr lang="en-GB" dirty="0" smtClean="0"/>
              <a:t>TEXTBOOK: Going for Gold</a:t>
            </a:r>
          </a:p>
          <a:p>
            <a:r>
              <a:rPr lang="ro-RO" sz="3800" dirty="0" smtClean="0">
                <a:latin typeface="Times New Roman" pitchFamily="18" charset="0"/>
                <a:cs typeface="Times New Roman" pitchFamily="18" charset="0"/>
              </a:rPr>
              <a:t>LESSON</a:t>
            </a:r>
            <a:r>
              <a:rPr lang="ro-RO" sz="3800" b="1" dirty="0" smtClean="0">
                <a:latin typeface="Times New Roman" pitchFamily="18" charset="0"/>
                <a:cs typeface="Times New Roman" pitchFamily="18" charset="0"/>
              </a:rPr>
              <a:t>:  </a:t>
            </a:r>
            <a:r>
              <a:rPr lang="en-GB" sz="3800" b="1" dirty="0" smtClean="0">
                <a:latin typeface="Times New Roman" pitchFamily="18" charset="0"/>
                <a:cs typeface="Times New Roman" pitchFamily="18" charset="0"/>
              </a:rPr>
              <a:t>A DREAM COME TRUE?</a:t>
            </a:r>
            <a:endParaRPr lang="en-GB" sz="3800" dirty="0" smtClean="0">
              <a:latin typeface="Times New Roman" pitchFamily="18" charset="0"/>
              <a:cs typeface="Times New Roman" pitchFamily="18" charset="0"/>
            </a:endParaRPr>
          </a:p>
          <a:p>
            <a:r>
              <a:rPr lang="ro-RO" dirty="0" smtClean="0"/>
              <a:t>TYPE OF LESSON:  practising on new information</a:t>
            </a:r>
            <a:endParaRPr lang="en-GB" dirty="0" smtClean="0"/>
          </a:p>
          <a:p>
            <a:r>
              <a:rPr lang="ro-RO" dirty="0" smtClean="0"/>
              <a:t>GENERAL COMPETENCES: -reading and listening comprehension, speaking</a:t>
            </a:r>
            <a:endParaRPr lang="en-GB" dirty="0" smtClean="0"/>
          </a:p>
          <a:p>
            <a:r>
              <a:rPr lang="ro-RO" dirty="0" smtClean="0"/>
              <a:t>SPECIFIC COMPETENCES: (1.1, 1.2, 1.3,1.5, 2.1, 3.1, 4.3)</a:t>
            </a:r>
            <a:endParaRPr lang="en-GB" dirty="0" smtClean="0"/>
          </a:p>
          <a:p>
            <a:pPr lvl="0"/>
            <a:r>
              <a:rPr lang="en-US" dirty="0" smtClean="0"/>
              <a:t>Communicative and Pragmatic Competence- Producing oral messages and interactions ( Spoken Interaction)</a:t>
            </a:r>
            <a:endParaRPr lang="en-GB" dirty="0" smtClean="0"/>
          </a:p>
          <a:p>
            <a:pPr lvl="0"/>
            <a:r>
              <a:rPr lang="en-US" dirty="0" smtClean="0"/>
              <a:t>Communicative Competence– Receiving written messages ( Reading)</a:t>
            </a:r>
            <a:endParaRPr lang="en-GB" dirty="0" smtClean="0"/>
          </a:p>
          <a:p>
            <a:pPr lvl="0"/>
            <a:r>
              <a:rPr lang="en-US" dirty="0" smtClean="0"/>
              <a:t>Communicative Competence– Receiving oral messages ( Listening)</a:t>
            </a:r>
            <a:endParaRPr lang="en-GB" dirty="0" smtClean="0"/>
          </a:p>
          <a:p>
            <a:pPr lvl="0"/>
            <a:r>
              <a:rPr lang="en-US" dirty="0" smtClean="0"/>
              <a:t>Communicative and Pragmatic Competence – Producing written messages and interactions ( Writing)</a:t>
            </a:r>
            <a:endParaRPr lang="en-GB" dirty="0" smtClean="0"/>
          </a:p>
          <a:p>
            <a:r>
              <a:rPr lang="ro-RO" dirty="0" smtClean="0"/>
              <a:t>LESSON AIMS: </a:t>
            </a:r>
            <a:endParaRPr lang="en-GB" dirty="0" smtClean="0"/>
          </a:p>
          <a:p>
            <a:pPr lvl="0"/>
            <a:r>
              <a:rPr lang="ro-RO" dirty="0" smtClean="0"/>
              <a:t>-to provide oral practice and to encourage conversation based on an assigned topic;</a:t>
            </a:r>
            <a:endParaRPr lang="en-GB" dirty="0" smtClean="0"/>
          </a:p>
          <a:p>
            <a:pPr lvl="0"/>
            <a:r>
              <a:rPr lang="ro-RO" dirty="0" smtClean="0"/>
              <a:t>-to encourage the students to look for information and bring their own arguments to support their answers;</a:t>
            </a:r>
            <a:endParaRPr lang="en-GB" dirty="0" smtClean="0"/>
          </a:p>
          <a:p>
            <a:pPr lvl="0"/>
            <a:r>
              <a:rPr lang="ro-RO" dirty="0" smtClean="0"/>
              <a:t>-to stimulate conversation, to create interest in the topic and to initiate discussion;</a:t>
            </a:r>
            <a:endParaRPr lang="en-GB" dirty="0" smtClean="0"/>
          </a:p>
          <a:p>
            <a:pPr lvl="0"/>
            <a:r>
              <a:rPr lang="ro-RO" dirty="0" smtClean="0"/>
              <a:t>-to give the students a chance to practice their reading and speaking skills;</a:t>
            </a:r>
            <a:endParaRPr lang="en-GB" dirty="0" smtClean="0"/>
          </a:p>
          <a:p>
            <a:pPr>
              <a:buNone/>
            </a:pPr>
            <a:endParaRPr lang="en-GB" dirty="0" smtClean="0"/>
          </a:p>
          <a:p>
            <a:r>
              <a:rPr lang="ro-RO" dirty="0" smtClean="0"/>
              <a:t>SKILLS INVOLVED: speaking,  reading, listening, writing</a:t>
            </a:r>
            <a:endParaRPr lang="en-GB" dirty="0" smtClean="0"/>
          </a:p>
          <a:p>
            <a:r>
              <a:rPr lang="ro-RO" dirty="0" smtClean="0"/>
              <a:t>METHODS: conversation, explanation, interactive method: double bubble</a:t>
            </a:r>
            <a:endParaRPr lang="en-GB" dirty="0" smtClean="0"/>
          </a:p>
          <a:p>
            <a:r>
              <a:rPr lang="ro-RO" dirty="0" smtClean="0"/>
              <a:t>MATERIALS: whiteboard, videoprojector, posters, worksheets, textbook, laptop </a:t>
            </a:r>
            <a:endParaRPr lang="en-GB" dirty="0" smtClean="0"/>
          </a:p>
          <a:p>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NEW WORDS</a:t>
            </a:r>
            <a:endParaRPr lang="en-GB" b="1" dirty="0"/>
          </a:p>
        </p:txBody>
      </p:sp>
      <p:sp>
        <p:nvSpPr>
          <p:cNvPr id="3" name="Content Placeholder 2"/>
          <p:cNvSpPr>
            <a:spLocks noGrp="1"/>
          </p:cNvSpPr>
          <p:nvPr>
            <p:ph sz="quarter" idx="1"/>
          </p:nvPr>
        </p:nvSpPr>
        <p:spPr/>
        <p:txBody>
          <a:bodyPr>
            <a:normAutofit/>
          </a:bodyPr>
          <a:lstStyle/>
          <a:p>
            <a:r>
              <a:rPr lang="en-GB" sz="4000" b="1" dirty="0" smtClean="0">
                <a:solidFill>
                  <a:srgbClr val="C00000"/>
                </a:solidFill>
              </a:rPr>
              <a:t>DEBUT</a:t>
            </a:r>
          </a:p>
          <a:p>
            <a:pPr>
              <a:buNone/>
            </a:pPr>
            <a:r>
              <a:rPr lang="en-GB" sz="4000" b="1" dirty="0" smtClean="0">
                <a:solidFill>
                  <a:srgbClr val="C00000"/>
                </a:solidFill>
              </a:rPr>
              <a:t>-</a:t>
            </a:r>
            <a:r>
              <a:rPr lang="en-GB" sz="3200" b="1" dirty="0" smtClean="0"/>
              <a:t>the first time that a performer/ player performs in public</a:t>
            </a:r>
          </a:p>
          <a:p>
            <a:pPr>
              <a:buNone/>
            </a:pPr>
            <a:r>
              <a:rPr lang="en-GB" sz="2600" i="1" dirty="0" smtClean="0">
                <a:latin typeface="Times New Roman" pitchFamily="18" charset="0"/>
                <a:cs typeface="Times New Roman" pitchFamily="18" charset="0"/>
              </a:rPr>
              <a:t>Ex. The football player, </a:t>
            </a:r>
            <a:r>
              <a:rPr lang="en-GB" sz="2600" i="1" dirty="0" err="1" smtClean="0">
                <a:latin typeface="Times New Roman" pitchFamily="18" charset="0"/>
                <a:cs typeface="Times New Roman" pitchFamily="18" charset="0"/>
              </a:rPr>
              <a:t>Ronaldo</a:t>
            </a:r>
            <a:r>
              <a:rPr lang="en-GB" sz="2600" dirty="0" smtClean="0">
                <a:latin typeface="Times New Roman" pitchFamily="18" charset="0"/>
                <a:cs typeface="Times New Roman" pitchFamily="18" charset="0"/>
              </a:rPr>
              <a:t>, </a:t>
            </a:r>
            <a:r>
              <a:rPr lang="en-GB" sz="2600" i="1" dirty="0" smtClean="0">
                <a:latin typeface="Times New Roman" pitchFamily="18" charset="0"/>
                <a:cs typeface="Times New Roman" pitchFamily="18" charset="0"/>
              </a:rPr>
              <a:t>made his</a:t>
            </a:r>
            <a:r>
              <a:rPr lang="en-GB" sz="2600" dirty="0" smtClean="0">
                <a:latin typeface="Times New Roman" pitchFamily="18" charset="0"/>
                <a:cs typeface="Times New Roman" pitchFamily="18" charset="0"/>
              </a:rPr>
              <a:t> senior international </a:t>
            </a:r>
            <a:r>
              <a:rPr lang="en-GB" sz="2600" i="1" dirty="0" smtClean="0">
                <a:latin typeface="Times New Roman" pitchFamily="18" charset="0"/>
                <a:cs typeface="Times New Roman" pitchFamily="18" charset="0"/>
              </a:rPr>
              <a:t>debut</a:t>
            </a:r>
            <a:r>
              <a:rPr lang="en-GB" sz="2600" dirty="0" smtClean="0">
                <a:latin typeface="Times New Roman" pitchFamily="18" charset="0"/>
                <a:cs typeface="Times New Roman" pitchFamily="18" charset="0"/>
              </a:rPr>
              <a:t> in August 2003, at the  age of 18.</a:t>
            </a:r>
          </a:p>
          <a:p>
            <a:pPr>
              <a:buNone/>
            </a:pPr>
            <a:endParaRPr lang="en-GB" sz="4000" b="1" dirty="0">
              <a:solidFill>
                <a:srgbClr val="C00000"/>
              </a:solidFill>
            </a:endParaRPr>
          </a:p>
        </p:txBody>
      </p:sp>
      <p:pic>
        <p:nvPicPr>
          <p:cNvPr id="1026" name="Picture 2" descr="C:\Users\Lenovo\AppData\Local\Microsoft\Windows\INetCache\IE\R3539B9N\Ronaldo_Real[1].jpg"/>
          <p:cNvPicPr>
            <a:picLocks noChangeAspect="1" noChangeArrowheads="1"/>
          </p:cNvPicPr>
          <p:nvPr/>
        </p:nvPicPr>
        <p:blipFill>
          <a:blip r:embed="rId2"/>
          <a:srcRect/>
          <a:stretch>
            <a:fillRect/>
          </a:stretch>
        </p:blipFill>
        <p:spPr bwMode="auto">
          <a:xfrm>
            <a:off x="2928926" y="4357694"/>
            <a:ext cx="3048000" cy="20193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46"/>
          </a:xfrm>
        </p:spPr>
        <p:txBody>
          <a:bodyPr/>
          <a:lstStyle/>
          <a:p>
            <a:r>
              <a:rPr lang="en-GB" b="1" dirty="0" smtClean="0">
                <a:solidFill>
                  <a:srgbClr val="C00000"/>
                </a:solidFill>
              </a:rPr>
              <a:t>TO BURST ONTO</a:t>
            </a:r>
            <a:endParaRPr lang="en-GB" b="1" dirty="0">
              <a:solidFill>
                <a:srgbClr val="C00000"/>
              </a:solidFill>
            </a:endParaRPr>
          </a:p>
        </p:txBody>
      </p:sp>
      <p:sp>
        <p:nvSpPr>
          <p:cNvPr id="3" name="Content Placeholder 2"/>
          <p:cNvSpPr>
            <a:spLocks noGrp="1"/>
          </p:cNvSpPr>
          <p:nvPr>
            <p:ph sz="quarter" idx="1"/>
          </p:nvPr>
        </p:nvSpPr>
        <p:spPr/>
        <p:txBody>
          <a:bodyPr/>
          <a:lstStyle/>
          <a:p>
            <a:r>
              <a:rPr lang="en-GB" dirty="0" smtClean="0"/>
              <a:t>-</a:t>
            </a:r>
            <a:r>
              <a:rPr lang="en-GB" sz="2800" b="1" dirty="0" smtClean="0"/>
              <a:t>to arrive suddenly, with a lot of energy  </a:t>
            </a:r>
          </a:p>
          <a:p>
            <a:pPr>
              <a:buNone/>
            </a:pPr>
            <a:r>
              <a:rPr lang="en-GB" sz="2800" dirty="0" smtClean="0"/>
              <a:t>Ex. She's been acting for years, but now that she's been nominated for an Academy Award, she's really </a:t>
            </a:r>
            <a:r>
              <a:rPr lang="en-GB" sz="2800" b="1" dirty="0" smtClean="0"/>
              <a:t>burst onto </a:t>
            </a:r>
            <a:r>
              <a:rPr lang="en-GB" sz="2800" dirty="0" smtClean="0"/>
              <a:t>the scene.</a:t>
            </a:r>
          </a:p>
          <a:p>
            <a:pPr>
              <a:buNone/>
            </a:pPr>
            <a:endParaRPr lang="en-GB" sz="2800" dirty="0"/>
          </a:p>
        </p:txBody>
      </p:sp>
      <p:pic>
        <p:nvPicPr>
          <p:cNvPr id="4" name="Picture 3" descr="thOZ78BO76.jpg"/>
          <p:cNvPicPr>
            <a:picLocks noChangeAspect="1"/>
          </p:cNvPicPr>
          <p:nvPr/>
        </p:nvPicPr>
        <p:blipFill>
          <a:blip r:embed="rId2"/>
          <a:stretch>
            <a:fillRect/>
          </a:stretch>
        </p:blipFill>
        <p:spPr>
          <a:xfrm>
            <a:off x="2786050" y="4286256"/>
            <a:ext cx="3429024" cy="221457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solidFill>
                  <a:srgbClr val="C00000"/>
                </a:solidFill>
              </a:rPr>
              <a:t>AUDITION</a:t>
            </a:r>
            <a:endParaRPr lang="en-GB" sz="3600" b="1" dirty="0">
              <a:solidFill>
                <a:srgbClr val="C00000"/>
              </a:solidFill>
            </a:endParaRPr>
          </a:p>
        </p:txBody>
      </p:sp>
      <p:sp>
        <p:nvSpPr>
          <p:cNvPr id="3" name="Content Placeholder 2"/>
          <p:cNvSpPr>
            <a:spLocks noGrp="1"/>
          </p:cNvSpPr>
          <p:nvPr>
            <p:ph sz="quarter" idx="1"/>
          </p:nvPr>
        </p:nvSpPr>
        <p:spPr/>
        <p:txBody>
          <a:bodyPr>
            <a:normAutofit/>
          </a:bodyPr>
          <a:lstStyle/>
          <a:p>
            <a:r>
              <a:rPr lang="en-GB" b="1" dirty="0" smtClean="0"/>
              <a:t>a short performance given by an actor, a singer, a musician to test whether he or she is suitable for a particular role </a:t>
            </a:r>
          </a:p>
          <a:p>
            <a:pPr>
              <a:buNone/>
            </a:pPr>
            <a:r>
              <a:rPr lang="en-GB" b="1" dirty="0" smtClean="0"/>
              <a:t>Ex</a:t>
            </a:r>
            <a:r>
              <a:rPr lang="en-GB" sz="2800" b="1" dirty="0" smtClean="0"/>
              <a:t>. </a:t>
            </a:r>
            <a:r>
              <a:rPr lang="en-GB" sz="2800" dirty="0" smtClean="0"/>
              <a:t>Why don't you go along to the auditions for the </a:t>
            </a:r>
            <a:r>
              <a:rPr lang="en-GB" sz="2800" dirty="0" smtClean="0">
                <a:hlinkClick r:id="rId2" tooltip="school"/>
              </a:rPr>
              <a:t>school</a:t>
            </a:r>
            <a:r>
              <a:rPr lang="en-GB" sz="2800" dirty="0" smtClean="0"/>
              <a:t> </a:t>
            </a:r>
            <a:r>
              <a:rPr lang="en-GB" sz="2800" dirty="0" smtClean="0">
                <a:hlinkClick r:id="rId3" tooltip="play"/>
              </a:rPr>
              <a:t>play</a:t>
            </a:r>
            <a:r>
              <a:rPr lang="en-GB" sz="2800" dirty="0" smtClean="0"/>
              <a:t>? You're a good </a:t>
            </a:r>
            <a:r>
              <a:rPr lang="en-GB" sz="2800" dirty="0" smtClean="0">
                <a:hlinkClick r:id="rId4" tooltip="actor"/>
              </a:rPr>
              <a:t>actor</a:t>
            </a:r>
            <a:r>
              <a:rPr lang="en-GB" sz="2800" dirty="0" smtClean="0"/>
              <a:t>.</a:t>
            </a:r>
          </a:p>
          <a:p>
            <a:pPr>
              <a:buNone/>
            </a:pPr>
            <a:endParaRPr lang="en-GB" sz="2800" b="1" dirty="0"/>
          </a:p>
        </p:txBody>
      </p:sp>
      <p:pic>
        <p:nvPicPr>
          <p:cNvPr id="4" name="Picture 3" descr="untitledmn.png"/>
          <p:cNvPicPr>
            <a:picLocks noChangeAspect="1"/>
          </p:cNvPicPr>
          <p:nvPr/>
        </p:nvPicPr>
        <p:blipFill>
          <a:blip r:embed="rId5"/>
          <a:stretch>
            <a:fillRect/>
          </a:stretch>
        </p:blipFill>
        <p:spPr>
          <a:xfrm>
            <a:off x="1785918" y="4000504"/>
            <a:ext cx="4714908" cy="214314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solidFill>
                  <a:srgbClr val="C00000"/>
                </a:solidFill>
              </a:rPr>
              <a:t>POSH</a:t>
            </a:r>
            <a:endParaRPr lang="en-GB" sz="3600" b="1" dirty="0">
              <a:solidFill>
                <a:srgbClr val="C00000"/>
              </a:solidFill>
            </a:endParaRPr>
          </a:p>
        </p:txBody>
      </p:sp>
      <p:sp>
        <p:nvSpPr>
          <p:cNvPr id="3" name="Content Placeholder 2"/>
          <p:cNvSpPr>
            <a:spLocks noGrp="1"/>
          </p:cNvSpPr>
          <p:nvPr>
            <p:ph sz="quarter" idx="1"/>
          </p:nvPr>
        </p:nvSpPr>
        <p:spPr/>
        <p:txBody>
          <a:bodyPr>
            <a:normAutofit/>
          </a:bodyPr>
          <a:lstStyle/>
          <a:p>
            <a:r>
              <a:rPr lang="en-GB" sz="3600" dirty="0" smtClean="0"/>
              <a:t> </a:t>
            </a:r>
            <a:r>
              <a:rPr lang="en-GB" sz="3600" b="1" dirty="0" smtClean="0"/>
              <a:t>elegant and </a:t>
            </a:r>
          </a:p>
          <a:p>
            <a:pPr>
              <a:buNone/>
            </a:pPr>
            <a:r>
              <a:rPr lang="en-GB" sz="3600" b="1" dirty="0" smtClean="0"/>
              <a:t>       expensive; smart</a:t>
            </a:r>
          </a:p>
          <a:p>
            <a:pPr>
              <a:buFont typeface="Courier New" pitchFamily="49" charset="0"/>
              <a:buChar char="o"/>
            </a:pPr>
            <a:r>
              <a:rPr lang="en-GB" sz="3600" b="1" dirty="0" smtClean="0"/>
              <a:t>Ex. </a:t>
            </a:r>
            <a:r>
              <a:rPr lang="en-GB" sz="3600" dirty="0" smtClean="0"/>
              <a:t>She's got a very posh </a:t>
            </a:r>
            <a:r>
              <a:rPr lang="en-GB" sz="3600" dirty="0" smtClean="0">
                <a:hlinkClick r:id="rId2" tooltip="car"/>
              </a:rPr>
              <a:t>car</a:t>
            </a:r>
            <a:r>
              <a:rPr lang="en-GB" sz="3600" dirty="0" smtClean="0"/>
              <a:t>.</a:t>
            </a:r>
          </a:p>
          <a:p>
            <a:pPr>
              <a:buFont typeface="Courier New" pitchFamily="49" charset="0"/>
              <a:buChar char="o"/>
            </a:pPr>
            <a:endParaRPr lang="en-GB" sz="3600" b="1" dirty="0" smtClean="0"/>
          </a:p>
          <a:p>
            <a:pPr>
              <a:buNone/>
            </a:pPr>
            <a:endParaRPr lang="en-GB" sz="3600" b="1" dirty="0"/>
          </a:p>
        </p:txBody>
      </p:sp>
      <p:pic>
        <p:nvPicPr>
          <p:cNvPr id="4" name="Picture 3" descr="nb.png"/>
          <p:cNvPicPr>
            <a:picLocks noChangeAspect="1"/>
          </p:cNvPicPr>
          <p:nvPr/>
        </p:nvPicPr>
        <p:blipFill>
          <a:blip r:embed="rId3"/>
          <a:stretch>
            <a:fillRect/>
          </a:stretch>
        </p:blipFill>
        <p:spPr>
          <a:xfrm>
            <a:off x="1428728" y="3857628"/>
            <a:ext cx="2143128" cy="2667000"/>
          </a:xfrm>
          <a:prstGeom prst="rect">
            <a:avLst/>
          </a:prstGeom>
        </p:spPr>
      </p:pic>
      <p:pic>
        <p:nvPicPr>
          <p:cNvPr id="5" name="Picture 4" descr="aw.png"/>
          <p:cNvPicPr>
            <a:picLocks noChangeAspect="1"/>
          </p:cNvPicPr>
          <p:nvPr/>
        </p:nvPicPr>
        <p:blipFill>
          <a:blip r:embed="rId4"/>
          <a:stretch>
            <a:fillRect/>
          </a:stretch>
        </p:blipFill>
        <p:spPr>
          <a:xfrm>
            <a:off x="4429124" y="4214818"/>
            <a:ext cx="2466975" cy="184785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14290"/>
            <a:ext cx="7467600" cy="60348"/>
          </a:xfrm>
        </p:spPr>
        <p:txBody>
          <a:bodyPr>
            <a:normAutofit fontScale="90000"/>
          </a:bodyPr>
          <a:lstStyle/>
          <a:p>
            <a:r>
              <a:rPr lang="en-GB" dirty="0" smtClean="0"/>
              <a:t>    </a:t>
            </a:r>
            <a:endParaRPr lang="en-GB" dirty="0"/>
          </a:p>
        </p:txBody>
      </p:sp>
      <p:sp>
        <p:nvSpPr>
          <p:cNvPr id="3" name="Content Placeholder 2"/>
          <p:cNvSpPr>
            <a:spLocks noGrp="1"/>
          </p:cNvSpPr>
          <p:nvPr>
            <p:ph sz="quarter" idx="1"/>
          </p:nvPr>
        </p:nvSpPr>
        <p:spPr>
          <a:xfrm>
            <a:off x="457200" y="285728"/>
            <a:ext cx="3657600" cy="5886472"/>
          </a:xfrm>
        </p:spPr>
        <p:txBody>
          <a:bodyPr>
            <a:normAutofit/>
          </a:bodyPr>
          <a:lstStyle/>
          <a:p>
            <a:r>
              <a:rPr lang="en-GB" sz="1600" b="1" dirty="0" smtClean="0">
                <a:solidFill>
                  <a:srgbClr val="C00000"/>
                </a:solidFill>
              </a:rPr>
              <a:t>DEBUT</a:t>
            </a:r>
          </a:p>
          <a:p>
            <a:pPr>
              <a:buNone/>
            </a:pPr>
            <a:r>
              <a:rPr lang="en-GB" sz="1600" b="1" dirty="0" smtClean="0">
                <a:solidFill>
                  <a:srgbClr val="C00000"/>
                </a:solidFill>
              </a:rPr>
              <a:t>-</a:t>
            </a:r>
            <a:r>
              <a:rPr lang="en-GB" sz="1600" b="1" dirty="0" smtClean="0"/>
              <a:t>the first time that a performer/ player performs in public</a:t>
            </a:r>
          </a:p>
          <a:p>
            <a:pPr>
              <a:buNone/>
            </a:pPr>
            <a:r>
              <a:rPr lang="en-GB" sz="1600" i="1" dirty="0" smtClean="0">
                <a:latin typeface="Times New Roman" pitchFamily="18" charset="0"/>
                <a:cs typeface="Times New Roman" pitchFamily="18" charset="0"/>
              </a:rPr>
              <a:t>Ex. The football player, </a:t>
            </a:r>
            <a:r>
              <a:rPr lang="en-GB" sz="1600" i="1" dirty="0" err="1" smtClean="0">
                <a:latin typeface="Times New Roman" pitchFamily="18" charset="0"/>
                <a:cs typeface="Times New Roman" pitchFamily="18" charset="0"/>
              </a:rPr>
              <a:t>Ronaldo</a:t>
            </a:r>
            <a:r>
              <a:rPr lang="en-GB" sz="1600" dirty="0" smtClean="0">
                <a:latin typeface="Times New Roman" pitchFamily="18" charset="0"/>
                <a:cs typeface="Times New Roman" pitchFamily="18" charset="0"/>
              </a:rPr>
              <a:t>, </a:t>
            </a:r>
            <a:r>
              <a:rPr lang="en-GB" sz="1600" i="1" dirty="0" smtClean="0">
                <a:latin typeface="Times New Roman" pitchFamily="18" charset="0"/>
                <a:cs typeface="Times New Roman" pitchFamily="18" charset="0"/>
              </a:rPr>
              <a:t>made his</a:t>
            </a:r>
            <a:r>
              <a:rPr lang="en-GB" sz="1600" dirty="0" smtClean="0">
                <a:latin typeface="Times New Roman" pitchFamily="18" charset="0"/>
                <a:cs typeface="Times New Roman" pitchFamily="18" charset="0"/>
              </a:rPr>
              <a:t> senior international </a:t>
            </a:r>
            <a:r>
              <a:rPr lang="en-GB" sz="1600" i="1" dirty="0" smtClean="0">
                <a:latin typeface="Times New Roman" pitchFamily="18" charset="0"/>
                <a:cs typeface="Times New Roman" pitchFamily="18" charset="0"/>
              </a:rPr>
              <a:t>debut</a:t>
            </a:r>
            <a:r>
              <a:rPr lang="en-GB" sz="1600" dirty="0" smtClean="0">
                <a:latin typeface="Times New Roman" pitchFamily="18" charset="0"/>
                <a:cs typeface="Times New Roman" pitchFamily="18" charset="0"/>
              </a:rPr>
              <a:t> in August 2003, at the  age of 18</a:t>
            </a:r>
          </a:p>
          <a:p>
            <a:pPr>
              <a:buNone/>
            </a:pPr>
            <a:endParaRPr lang="en-GB" sz="1600" dirty="0" smtClean="0"/>
          </a:p>
          <a:p>
            <a:pPr>
              <a:buNone/>
            </a:pPr>
            <a:endParaRPr lang="en-GB" sz="1600" dirty="0" smtClean="0"/>
          </a:p>
          <a:p>
            <a:pPr>
              <a:buNone/>
            </a:pPr>
            <a:endParaRPr lang="en-GB" sz="1600" dirty="0" smtClean="0"/>
          </a:p>
          <a:p>
            <a:pPr>
              <a:buNone/>
            </a:pPr>
            <a:endParaRPr lang="en-GB" sz="1600" b="1" dirty="0" smtClean="0">
              <a:solidFill>
                <a:schemeClr val="accent3"/>
              </a:solidFill>
            </a:endParaRPr>
          </a:p>
          <a:p>
            <a:pPr>
              <a:buNone/>
            </a:pPr>
            <a:r>
              <a:rPr lang="en-GB" sz="1600" b="1" dirty="0" smtClean="0">
                <a:solidFill>
                  <a:schemeClr val="accent3"/>
                </a:solidFill>
              </a:rPr>
              <a:t>TO BURST ONTO </a:t>
            </a:r>
          </a:p>
          <a:p>
            <a:r>
              <a:rPr lang="en-GB" sz="1600" dirty="0" smtClean="0"/>
              <a:t>-</a:t>
            </a:r>
            <a:r>
              <a:rPr lang="en-GB" sz="1600" b="1" dirty="0" smtClean="0"/>
              <a:t>to arrive suddenly, with a lot of energy  </a:t>
            </a:r>
          </a:p>
          <a:p>
            <a:pPr>
              <a:buNone/>
            </a:pPr>
            <a:r>
              <a:rPr lang="en-GB" sz="1600" dirty="0" smtClean="0"/>
              <a:t>Ex. She's been acting for years, but now that she's been nominated for an Academy Award, she's really </a:t>
            </a:r>
            <a:r>
              <a:rPr lang="en-GB" sz="1600" b="1" dirty="0" smtClean="0"/>
              <a:t>burst onto </a:t>
            </a:r>
            <a:r>
              <a:rPr lang="en-GB" sz="1600" dirty="0" smtClean="0"/>
              <a:t>the scene</a:t>
            </a:r>
          </a:p>
          <a:p>
            <a:pPr>
              <a:buNone/>
            </a:pPr>
            <a:endParaRPr lang="en-GB" sz="1600" dirty="0"/>
          </a:p>
        </p:txBody>
      </p:sp>
      <p:sp>
        <p:nvSpPr>
          <p:cNvPr id="4" name="Content Placeholder 3"/>
          <p:cNvSpPr>
            <a:spLocks noGrp="1"/>
          </p:cNvSpPr>
          <p:nvPr>
            <p:ph sz="quarter" idx="2"/>
          </p:nvPr>
        </p:nvSpPr>
        <p:spPr>
          <a:xfrm>
            <a:off x="4270248" y="357166"/>
            <a:ext cx="3657600" cy="6143668"/>
          </a:xfrm>
        </p:spPr>
        <p:txBody>
          <a:bodyPr>
            <a:normAutofit/>
          </a:bodyPr>
          <a:lstStyle/>
          <a:p>
            <a:r>
              <a:rPr lang="en-GB" sz="1800" b="1" dirty="0" smtClean="0">
                <a:solidFill>
                  <a:schemeClr val="accent3"/>
                </a:solidFill>
              </a:rPr>
              <a:t>AUDITION</a:t>
            </a:r>
          </a:p>
          <a:p>
            <a:r>
              <a:rPr lang="en-GB" sz="1400" b="1" dirty="0" smtClean="0"/>
              <a:t>a short performance given by an actor, a singer, a musician to test whether he or she is suitable for a particular role </a:t>
            </a:r>
          </a:p>
          <a:p>
            <a:pPr>
              <a:buNone/>
            </a:pPr>
            <a:r>
              <a:rPr lang="en-GB" sz="1400" b="1" dirty="0" smtClean="0"/>
              <a:t>Ex. </a:t>
            </a:r>
            <a:r>
              <a:rPr lang="en-GB" sz="1400" dirty="0" smtClean="0"/>
              <a:t>Why don't you go along to the auditions for the </a:t>
            </a:r>
            <a:r>
              <a:rPr lang="en-GB" sz="1400" dirty="0" smtClean="0">
                <a:hlinkClick r:id="rId2" tooltip="school"/>
              </a:rPr>
              <a:t>school</a:t>
            </a:r>
            <a:r>
              <a:rPr lang="en-GB" sz="1400" dirty="0" smtClean="0"/>
              <a:t> </a:t>
            </a:r>
            <a:r>
              <a:rPr lang="en-GB" sz="1400" dirty="0" smtClean="0">
                <a:hlinkClick r:id="rId3" tooltip="play"/>
              </a:rPr>
              <a:t>play</a:t>
            </a:r>
            <a:r>
              <a:rPr lang="en-GB" sz="1400" dirty="0" smtClean="0"/>
              <a:t>? You're a good </a:t>
            </a:r>
            <a:r>
              <a:rPr lang="en-GB" sz="1400" dirty="0" smtClean="0">
                <a:hlinkClick r:id="rId4" tooltip="actor"/>
              </a:rPr>
              <a:t>actor</a:t>
            </a:r>
            <a:r>
              <a:rPr lang="en-GB" sz="2000" dirty="0" smtClean="0"/>
              <a:t>.</a:t>
            </a:r>
          </a:p>
          <a:p>
            <a:pPr>
              <a:buNone/>
            </a:pPr>
            <a:endParaRPr lang="en-GB" sz="2000" dirty="0" smtClean="0"/>
          </a:p>
          <a:p>
            <a:pPr>
              <a:buNone/>
            </a:pPr>
            <a:endParaRPr lang="en-GB" sz="2000" dirty="0" smtClean="0"/>
          </a:p>
          <a:p>
            <a:pPr>
              <a:buNone/>
            </a:pPr>
            <a:endParaRPr lang="en-GB" sz="2000" dirty="0" smtClean="0"/>
          </a:p>
          <a:p>
            <a:pPr>
              <a:buNone/>
            </a:pPr>
            <a:endParaRPr lang="en-GB" sz="2000" dirty="0" smtClean="0"/>
          </a:p>
          <a:p>
            <a:pPr>
              <a:buFont typeface="Courier New" pitchFamily="49" charset="0"/>
              <a:buChar char="o"/>
            </a:pPr>
            <a:r>
              <a:rPr lang="en-GB" sz="1800" b="1" dirty="0" smtClean="0">
                <a:solidFill>
                  <a:schemeClr val="accent3"/>
                </a:solidFill>
              </a:rPr>
              <a:t>POSH</a:t>
            </a:r>
          </a:p>
          <a:p>
            <a:r>
              <a:rPr lang="en-GB" sz="1400" b="1" dirty="0" smtClean="0"/>
              <a:t>elegant and </a:t>
            </a:r>
          </a:p>
          <a:p>
            <a:pPr>
              <a:buNone/>
            </a:pPr>
            <a:r>
              <a:rPr lang="en-GB" sz="1400" b="1" dirty="0" smtClean="0"/>
              <a:t>       expensive; smart</a:t>
            </a:r>
          </a:p>
          <a:p>
            <a:pPr>
              <a:buFont typeface="Courier New" pitchFamily="49" charset="0"/>
              <a:buChar char="o"/>
            </a:pPr>
            <a:r>
              <a:rPr lang="en-GB" sz="1400" b="1" dirty="0" smtClean="0"/>
              <a:t>Ex. </a:t>
            </a:r>
            <a:r>
              <a:rPr lang="en-GB" sz="1400" dirty="0" smtClean="0"/>
              <a:t>She's got a very posh </a:t>
            </a:r>
            <a:r>
              <a:rPr lang="en-GB" sz="1400" dirty="0" smtClean="0">
                <a:hlinkClick r:id="rId5" tooltip="car"/>
              </a:rPr>
              <a:t>car</a:t>
            </a:r>
            <a:endParaRPr lang="en-GB" sz="1400" dirty="0" smtClean="0"/>
          </a:p>
          <a:p>
            <a:pPr>
              <a:buFont typeface="Courier New" pitchFamily="49" charset="0"/>
              <a:buChar char="o"/>
            </a:pPr>
            <a:endParaRPr lang="en-GB" sz="1400" dirty="0" smtClean="0"/>
          </a:p>
          <a:p>
            <a:pPr>
              <a:buFont typeface="Courier New" pitchFamily="49" charset="0"/>
              <a:buChar char="o"/>
            </a:pPr>
            <a:endParaRPr lang="en-GB" sz="1400" b="1" dirty="0">
              <a:solidFill>
                <a:schemeClr val="accent3"/>
              </a:solidFill>
            </a:endParaRPr>
          </a:p>
        </p:txBody>
      </p:sp>
      <p:pic>
        <p:nvPicPr>
          <p:cNvPr id="5" name="Picture 2" descr="C:\Users\Lenovo\AppData\Local\Microsoft\Windows\INetCache\IE\R3539B9N\Ronaldo_Real[1].jpg"/>
          <p:cNvPicPr>
            <a:picLocks noChangeAspect="1" noChangeArrowheads="1"/>
          </p:cNvPicPr>
          <p:nvPr/>
        </p:nvPicPr>
        <p:blipFill>
          <a:blip r:embed="rId6"/>
          <a:srcRect/>
          <a:stretch>
            <a:fillRect/>
          </a:stretch>
        </p:blipFill>
        <p:spPr bwMode="auto">
          <a:xfrm>
            <a:off x="1500166" y="2000240"/>
            <a:ext cx="1476364" cy="947730"/>
          </a:xfrm>
          <a:prstGeom prst="rect">
            <a:avLst/>
          </a:prstGeom>
          <a:noFill/>
        </p:spPr>
      </p:pic>
      <p:pic>
        <p:nvPicPr>
          <p:cNvPr id="6" name="Picture 5" descr="thOZ78BO76.jpg"/>
          <p:cNvPicPr>
            <a:picLocks noChangeAspect="1"/>
          </p:cNvPicPr>
          <p:nvPr/>
        </p:nvPicPr>
        <p:blipFill>
          <a:blip r:embed="rId7"/>
          <a:stretch>
            <a:fillRect/>
          </a:stretch>
        </p:blipFill>
        <p:spPr>
          <a:xfrm>
            <a:off x="1214414" y="5357826"/>
            <a:ext cx="2143140" cy="1071570"/>
          </a:xfrm>
          <a:prstGeom prst="rect">
            <a:avLst/>
          </a:prstGeom>
        </p:spPr>
      </p:pic>
      <p:pic>
        <p:nvPicPr>
          <p:cNvPr id="7" name="Picture 6" descr="untitledmn.png"/>
          <p:cNvPicPr>
            <a:picLocks noChangeAspect="1"/>
          </p:cNvPicPr>
          <p:nvPr/>
        </p:nvPicPr>
        <p:blipFill>
          <a:blip r:embed="rId8"/>
          <a:stretch>
            <a:fillRect/>
          </a:stretch>
        </p:blipFill>
        <p:spPr>
          <a:xfrm>
            <a:off x="4857752" y="2643182"/>
            <a:ext cx="2571768" cy="1285884"/>
          </a:xfrm>
          <a:prstGeom prst="rect">
            <a:avLst/>
          </a:prstGeom>
        </p:spPr>
      </p:pic>
      <p:pic>
        <p:nvPicPr>
          <p:cNvPr id="8" name="Picture 7" descr="aw.png"/>
          <p:cNvPicPr>
            <a:picLocks noChangeAspect="1"/>
          </p:cNvPicPr>
          <p:nvPr/>
        </p:nvPicPr>
        <p:blipFill>
          <a:blip r:embed="rId9"/>
          <a:stretch>
            <a:fillRect/>
          </a:stretch>
        </p:blipFill>
        <p:spPr>
          <a:xfrm>
            <a:off x="6715140" y="5429264"/>
            <a:ext cx="1252529" cy="919156"/>
          </a:xfrm>
          <a:prstGeom prst="rect">
            <a:avLst/>
          </a:prstGeom>
        </p:spPr>
      </p:pic>
      <p:pic>
        <p:nvPicPr>
          <p:cNvPr id="9" name="Picture 8" descr="nb.png"/>
          <p:cNvPicPr>
            <a:picLocks noChangeAspect="1"/>
          </p:cNvPicPr>
          <p:nvPr/>
        </p:nvPicPr>
        <p:blipFill>
          <a:blip r:embed="rId10"/>
          <a:stretch>
            <a:fillRect/>
          </a:stretch>
        </p:blipFill>
        <p:spPr>
          <a:xfrm>
            <a:off x="4786314" y="5429264"/>
            <a:ext cx="1142996" cy="102392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226196"/>
          </a:xfrm>
        </p:spPr>
        <p:txBody>
          <a:bodyPr>
            <a:normAutofit fontScale="90000"/>
          </a:bodyPr>
          <a:lstStyle/>
          <a:p>
            <a:r>
              <a:rPr lang="en-GB" b="1" dirty="0" smtClean="0"/>
              <a:t>			DREAM ON</a:t>
            </a:r>
            <a:r>
              <a:rPr lang="en-GB" dirty="0" smtClean="0"/>
              <a:t/>
            </a:r>
            <a:br>
              <a:rPr lang="en-GB" dirty="0" smtClean="0"/>
            </a:br>
            <a:r>
              <a:rPr lang="en-GB" dirty="0" smtClean="0"/>
              <a:t>			     -</a:t>
            </a:r>
            <a:r>
              <a:rPr lang="en-GB" sz="2000" dirty="0" smtClean="0">
                <a:latin typeface="Times New Roman" pitchFamily="18" charset="0"/>
                <a:cs typeface="Times New Roman" pitchFamily="18" charset="0"/>
              </a:rPr>
              <a:t>Worksheet-</a:t>
            </a:r>
            <a:br>
              <a:rPr lang="en-GB" sz="2000" dirty="0" smtClean="0">
                <a:latin typeface="Times New Roman" pitchFamily="18" charset="0"/>
                <a:cs typeface="Times New Roman" pitchFamily="18" charset="0"/>
              </a:rPr>
            </a:br>
            <a:r>
              <a:rPr lang="en-GB" sz="2000" dirty="0" smtClean="0">
                <a:latin typeface="Times New Roman" pitchFamily="18" charset="0"/>
                <a:cs typeface="Times New Roman" pitchFamily="18" charset="0"/>
              </a:rPr>
              <a:t>1. Match the new words  with their meanings:</a:t>
            </a:r>
            <a:br>
              <a:rPr lang="en-GB" sz="2000" dirty="0" smtClean="0">
                <a:latin typeface="Times New Roman" pitchFamily="18" charset="0"/>
                <a:cs typeface="Times New Roman" pitchFamily="18" charset="0"/>
              </a:rPr>
            </a:br>
            <a:r>
              <a:rPr lang="en-GB" sz="2000" b="1" dirty="0" smtClean="0">
                <a:latin typeface="Times New Roman" pitchFamily="18" charset="0"/>
                <a:cs typeface="Times New Roman" pitchFamily="18" charset="0"/>
              </a:rPr>
              <a:t>                debut	burst onto  	 audition	posh </a:t>
            </a:r>
            <a:r>
              <a:rPr lang="en-GB" sz="2000" dirty="0" smtClean="0">
                <a:latin typeface="Times New Roman" pitchFamily="18" charset="0"/>
                <a:cs typeface="Times New Roman" pitchFamily="18" charset="0"/>
              </a:rPr>
              <a:t/>
            </a:r>
            <a:br>
              <a:rPr lang="en-GB" sz="2000" dirty="0" smtClean="0">
                <a:latin typeface="Times New Roman" pitchFamily="18" charset="0"/>
                <a:cs typeface="Times New Roman" pitchFamily="18" charset="0"/>
              </a:rPr>
            </a:br>
            <a:r>
              <a:rPr lang="en-GB" sz="2000" dirty="0" smtClean="0">
                <a:latin typeface="Times New Roman" pitchFamily="18" charset="0"/>
                <a:cs typeface="Times New Roman" pitchFamily="18" charset="0"/>
              </a:rPr>
              <a:t>- a short performance given by an actor, a singer, a musician to test whether he or she is suitable for a particular role -........................................</a:t>
            </a:r>
            <a:br>
              <a:rPr lang="en-GB" sz="2000" dirty="0" smtClean="0">
                <a:latin typeface="Times New Roman" pitchFamily="18" charset="0"/>
                <a:cs typeface="Times New Roman" pitchFamily="18" charset="0"/>
              </a:rPr>
            </a:br>
            <a:r>
              <a:rPr lang="en-GB" sz="2000" dirty="0" smtClean="0">
                <a:latin typeface="Times New Roman" pitchFamily="18" charset="0"/>
                <a:cs typeface="Times New Roman" pitchFamily="18" charset="0"/>
              </a:rPr>
              <a:t>- the first time that a performer player performs in public - ......................................</a:t>
            </a:r>
            <a:br>
              <a:rPr lang="en-GB" sz="2000" dirty="0" smtClean="0">
                <a:latin typeface="Times New Roman" pitchFamily="18" charset="0"/>
                <a:cs typeface="Times New Roman" pitchFamily="18" charset="0"/>
              </a:rPr>
            </a:br>
            <a:r>
              <a:rPr lang="en-GB" sz="2000" dirty="0" smtClean="0">
                <a:latin typeface="Times New Roman" pitchFamily="18" charset="0"/>
                <a:cs typeface="Times New Roman" pitchFamily="18" charset="0"/>
              </a:rPr>
              <a:t>- elegant and expensive, smart - ..............................</a:t>
            </a:r>
            <a:br>
              <a:rPr lang="en-GB" sz="2000" dirty="0" smtClean="0">
                <a:latin typeface="Times New Roman" pitchFamily="18" charset="0"/>
                <a:cs typeface="Times New Roman" pitchFamily="18" charset="0"/>
              </a:rPr>
            </a:br>
            <a:r>
              <a:rPr lang="en-GB" sz="2000" dirty="0" smtClean="0">
                <a:latin typeface="Times New Roman" pitchFamily="18" charset="0"/>
                <a:cs typeface="Times New Roman" pitchFamily="18" charset="0"/>
              </a:rPr>
              <a:t>- arrive suddenly, with a lot of energy - ..............................</a:t>
            </a:r>
            <a:br>
              <a:rPr lang="en-GB" sz="2000" dirty="0" smtClean="0">
                <a:latin typeface="Times New Roman" pitchFamily="18" charset="0"/>
                <a:cs typeface="Times New Roman" pitchFamily="18" charset="0"/>
              </a:rPr>
            </a:br>
            <a:r>
              <a:rPr lang="en-GB" sz="2000" dirty="0" smtClean="0">
                <a:latin typeface="Times New Roman" pitchFamily="18" charset="0"/>
                <a:cs typeface="Times New Roman" pitchFamily="18" charset="0"/>
              </a:rPr>
              <a:t>2. Complete the sentences with the missing words from exercise 1:</a:t>
            </a:r>
            <a:br>
              <a:rPr lang="en-GB" sz="2000" dirty="0" smtClean="0">
                <a:latin typeface="Times New Roman" pitchFamily="18" charset="0"/>
                <a:cs typeface="Times New Roman" pitchFamily="18" charset="0"/>
              </a:rPr>
            </a:br>
            <a:r>
              <a:rPr lang="en-GB" sz="2000" dirty="0" smtClean="0">
                <a:latin typeface="Times New Roman" pitchFamily="18" charset="0"/>
                <a:cs typeface="Times New Roman" pitchFamily="18" charset="0"/>
              </a:rPr>
              <a:t>A major new talent .................................the scene last week.</a:t>
            </a:r>
            <a:br>
              <a:rPr lang="en-GB" sz="2000" dirty="0" smtClean="0">
                <a:latin typeface="Times New Roman" pitchFamily="18" charset="0"/>
                <a:cs typeface="Times New Roman" pitchFamily="18" charset="0"/>
              </a:rPr>
            </a:br>
            <a:r>
              <a:rPr lang="en-GB" sz="2000" dirty="0" smtClean="0">
                <a:latin typeface="Times New Roman" pitchFamily="18" charset="0"/>
                <a:cs typeface="Times New Roman" pitchFamily="18" charset="0"/>
              </a:rPr>
              <a:t>You look very .............................in this suit.</a:t>
            </a:r>
            <a:br>
              <a:rPr lang="en-GB" sz="2000" dirty="0" smtClean="0">
                <a:latin typeface="Times New Roman" pitchFamily="18" charset="0"/>
                <a:cs typeface="Times New Roman" pitchFamily="18" charset="0"/>
              </a:rPr>
            </a:br>
            <a:r>
              <a:rPr lang="en-GB" sz="2000" dirty="0" smtClean="0">
                <a:latin typeface="Times New Roman" pitchFamily="18" charset="0"/>
                <a:cs typeface="Times New Roman" pitchFamily="18" charset="0"/>
              </a:rPr>
              <a:t>Ed </a:t>
            </a:r>
            <a:r>
              <a:rPr lang="en-GB" sz="2000" dirty="0" err="1" smtClean="0">
                <a:latin typeface="Times New Roman" pitchFamily="18" charset="0"/>
                <a:cs typeface="Times New Roman" pitchFamily="18" charset="0"/>
              </a:rPr>
              <a:t>Sheeran’s</a:t>
            </a:r>
            <a:r>
              <a:rPr lang="en-GB" sz="2000" dirty="0" smtClean="0">
                <a:latin typeface="Times New Roman" pitchFamily="18" charset="0"/>
                <a:cs typeface="Times New Roman" pitchFamily="18" charset="0"/>
              </a:rPr>
              <a:t> .............................album was an international best seller.</a:t>
            </a:r>
            <a:br>
              <a:rPr lang="en-GB" sz="2000" dirty="0" smtClean="0">
                <a:latin typeface="Times New Roman" pitchFamily="18" charset="0"/>
                <a:cs typeface="Times New Roman" pitchFamily="18" charset="0"/>
              </a:rPr>
            </a:br>
            <a:r>
              <a:rPr lang="en-GB" sz="2000" dirty="0" smtClean="0">
                <a:latin typeface="Times New Roman" pitchFamily="18" charset="0"/>
                <a:cs typeface="Times New Roman" pitchFamily="18" charset="0"/>
              </a:rPr>
              <a:t>She flew to London to .....................................for the leading role of Juliet. </a:t>
            </a:r>
            <a:br>
              <a:rPr lang="en-GB" sz="2000" dirty="0" smtClean="0">
                <a:latin typeface="Times New Roman" pitchFamily="18" charset="0"/>
                <a:cs typeface="Times New Roman" pitchFamily="18" charset="0"/>
              </a:rPr>
            </a:br>
            <a:endParaRPr lang="en-GB" sz="2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7467600" cy="46037"/>
          </a:xfrm>
        </p:spPr>
        <p:txBody>
          <a:bodyPr>
            <a:normAutofit fontScale="90000"/>
          </a:bodyPr>
          <a:lstStyle/>
          <a:p>
            <a:r>
              <a:rPr lang="en-GB" dirty="0" smtClean="0"/>
              <a:t>    </a:t>
            </a:r>
            <a:endParaRPr lang="en-GB" dirty="0"/>
          </a:p>
        </p:txBody>
      </p:sp>
      <p:pic>
        <p:nvPicPr>
          <p:cNvPr id="4" name="Content Placeholder 3" descr="greatestquotesnet_image_quotes_367_5.jpg"/>
          <p:cNvPicPr>
            <a:picLocks noGrp="1" noChangeAspect="1"/>
          </p:cNvPicPr>
          <p:nvPr>
            <p:ph sz="quarter" idx="4294967295"/>
          </p:nvPr>
        </p:nvPicPr>
        <p:blipFill>
          <a:blip r:embed="rId2"/>
          <a:stretch>
            <a:fillRect/>
          </a:stretch>
        </p:blipFill>
        <p:spPr>
          <a:xfrm>
            <a:off x="0" y="0"/>
            <a:ext cx="9144000" cy="68580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14290"/>
            <a:ext cx="6172200" cy="2286016"/>
          </a:xfrm>
        </p:spPr>
        <p:txBody>
          <a:bodyPr>
            <a:normAutofit fontScale="90000"/>
          </a:bodyPr>
          <a:lstStyle/>
          <a:p>
            <a:r>
              <a:rPr lang="en-GB" sz="8800" dirty="0" smtClean="0">
                <a:solidFill>
                  <a:srgbClr val="FF0000"/>
                </a:solidFill>
                <a:latin typeface="Algerian" pitchFamily="82" charset="0"/>
              </a:rPr>
              <a:t>A DREAM COME TRUE?</a:t>
            </a:r>
            <a:endParaRPr lang="en-GB" sz="8800" dirty="0">
              <a:solidFill>
                <a:srgbClr val="FF0000"/>
              </a:solidFill>
              <a:latin typeface="Algerian" pitchFamily="82" charset="0"/>
            </a:endParaRPr>
          </a:p>
        </p:txBody>
      </p:sp>
      <p:sp>
        <p:nvSpPr>
          <p:cNvPr id="3" name="Subtitle 2"/>
          <p:cNvSpPr>
            <a:spLocks noGrp="1"/>
          </p:cNvSpPr>
          <p:nvPr>
            <p:ph type="subTitle" idx="1"/>
          </p:nvPr>
        </p:nvSpPr>
        <p:spPr>
          <a:xfrm>
            <a:off x="2286000" y="2714620"/>
            <a:ext cx="6172200" cy="3660302"/>
          </a:xfrm>
        </p:spPr>
        <p:txBody>
          <a:bodyPr/>
          <a:lstStyle/>
          <a:p>
            <a:r>
              <a:rPr lang="ro-RO" dirty="0" smtClean="0"/>
              <a:t>     </a:t>
            </a:r>
            <a:endParaRPr lang="en-GB" dirty="0"/>
          </a:p>
        </p:txBody>
      </p:sp>
      <p:pic>
        <p:nvPicPr>
          <p:cNvPr id="1026" name="Picture 2" descr="C:\Users\Lenovo\AppData\Local\Microsoft\Windows\INetCache\IE\YYCP7IZ8\Dream_Bubble_[1].jpg"/>
          <p:cNvPicPr>
            <a:picLocks noChangeAspect="1" noChangeArrowheads="1"/>
          </p:cNvPicPr>
          <p:nvPr/>
        </p:nvPicPr>
        <p:blipFill>
          <a:blip r:embed="rId2"/>
          <a:srcRect/>
          <a:stretch>
            <a:fillRect/>
          </a:stretch>
        </p:blipFill>
        <p:spPr bwMode="auto">
          <a:xfrm rot="10800000" flipH="1" flipV="1">
            <a:off x="3857620" y="2857496"/>
            <a:ext cx="3170250" cy="300339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857232"/>
          </a:xfrm>
        </p:spPr>
        <p:txBody>
          <a:bodyPr>
            <a:normAutofit fontScale="90000"/>
          </a:bodyPr>
          <a:lstStyle/>
          <a:p>
            <a:pPr algn="ctr"/>
            <a:r>
              <a:rPr lang="ro-RO" b="1" dirty="0" smtClean="0"/>
              <a:t>STAGES AND TECHNIQUES</a:t>
            </a:r>
            <a:r>
              <a:rPr lang="en-GB" dirty="0" smtClean="0"/>
              <a:t/>
            </a:r>
            <a:br>
              <a:rPr lang="en-GB" dirty="0" smtClean="0"/>
            </a:br>
            <a:endParaRPr lang="en-GB" dirty="0"/>
          </a:p>
        </p:txBody>
      </p:sp>
      <p:graphicFrame>
        <p:nvGraphicFramePr>
          <p:cNvPr id="7" name="Content Placeholder 6"/>
          <p:cNvGraphicFramePr>
            <a:graphicFrameLocks noGrp="1"/>
          </p:cNvGraphicFramePr>
          <p:nvPr>
            <p:ph sz="quarter" idx="1"/>
          </p:nvPr>
        </p:nvGraphicFramePr>
        <p:xfrm>
          <a:off x="457200" y="642938"/>
          <a:ext cx="8329614" cy="5429269"/>
        </p:xfrm>
        <a:graphic>
          <a:graphicData uri="http://schemas.openxmlformats.org/drawingml/2006/table">
            <a:tbl>
              <a:tblPr firstRow="1" bandRow="1">
                <a:tableStyleId>{5C22544A-7EE6-4342-B048-85BDC9FD1C3A}</a:tableStyleId>
              </a:tblPr>
              <a:tblGrid>
                <a:gridCol w="1388269"/>
                <a:gridCol w="1388269"/>
                <a:gridCol w="1388269"/>
                <a:gridCol w="1388269"/>
                <a:gridCol w="1388269"/>
                <a:gridCol w="1388269"/>
              </a:tblGrid>
              <a:tr h="857253">
                <a:tc>
                  <a:txBody>
                    <a:bodyPr/>
                    <a:lstStyle/>
                    <a:p>
                      <a:pPr marL="457200" algn="ctr">
                        <a:lnSpc>
                          <a:spcPct val="115000"/>
                        </a:lnSpc>
                        <a:spcAft>
                          <a:spcPts val="0"/>
                        </a:spcAft>
                      </a:pPr>
                      <a:r>
                        <a:rPr lang="ro-RO" sz="1200" b="1" dirty="0">
                          <a:latin typeface="Times New Roman"/>
                          <a:ea typeface="Times New Roman"/>
                          <a:cs typeface="Times New Roman"/>
                        </a:rPr>
                        <a:t>STAGE</a:t>
                      </a:r>
                      <a:endParaRPr lang="en-GB" sz="1100" dirty="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b="1" dirty="0">
                          <a:latin typeface="Times New Roman"/>
                          <a:ea typeface="Times New Roman"/>
                          <a:cs typeface="Times New Roman"/>
                        </a:rPr>
                        <a:t>TEACHER’S ACTIVITY</a:t>
                      </a:r>
                      <a:endParaRPr lang="en-GB" sz="1100" dirty="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b="1" dirty="0">
                          <a:latin typeface="Times New Roman"/>
                          <a:ea typeface="Times New Roman"/>
                          <a:cs typeface="Times New Roman"/>
                        </a:rPr>
                        <a:t>STUDENT’S ACTIVITY</a:t>
                      </a:r>
                      <a:endParaRPr lang="en-GB" sz="1100" dirty="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b="1">
                          <a:latin typeface="Times New Roman"/>
                          <a:ea typeface="Times New Roman"/>
                          <a:cs typeface="Times New Roman"/>
                        </a:rPr>
                        <a:t>INTERACTION</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b="1">
                          <a:latin typeface="Times New Roman"/>
                          <a:ea typeface="Times New Roman"/>
                          <a:cs typeface="Times New Roman"/>
                        </a:rPr>
                        <a:t>SKILLS</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b="1">
                          <a:latin typeface="Times New Roman"/>
                          <a:ea typeface="Times New Roman"/>
                          <a:cs typeface="Times New Roman"/>
                        </a:rPr>
                        <a:t>TIME</a:t>
                      </a:r>
                      <a:endParaRPr lang="en-GB" sz="1100">
                        <a:latin typeface="Calibri"/>
                        <a:ea typeface="Times New Roman"/>
                        <a:cs typeface="Times New Roman"/>
                      </a:endParaRPr>
                    </a:p>
                  </a:txBody>
                  <a:tcPr marL="68580" marR="68580" marT="0" marB="0"/>
                </a:tc>
              </a:tr>
              <a:tr h="2286008">
                <a:tc>
                  <a:txBody>
                    <a:bodyPr/>
                    <a:lstStyle/>
                    <a:p>
                      <a:pPr marL="457200" algn="ctr">
                        <a:lnSpc>
                          <a:spcPct val="115000"/>
                        </a:lnSpc>
                        <a:spcAft>
                          <a:spcPts val="0"/>
                        </a:spcAft>
                      </a:pPr>
                      <a:r>
                        <a:rPr lang="ro-RO" sz="1200" b="1" dirty="0">
                          <a:latin typeface="Times New Roman" pitchFamily="18" charset="0"/>
                          <a:ea typeface="Times New Roman"/>
                          <a:cs typeface="Times New Roman" pitchFamily="18" charset="0"/>
                        </a:rPr>
                        <a:t>Warm up</a:t>
                      </a:r>
                      <a:endParaRPr lang="en-GB" sz="1200" dirty="0">
                        <a:latin typeface="Times New Roman" pitchFamily="18" charset="0"/>
                        <a:ea typeface="Times New Roman"/>
                        <a:cs typeface="Times New Roman" pitchFamily="18" charset="0"/>
                      </a:endParaRPr>
                    </a:p>
                  </a:txBody>
                  <a:tcPr marL="68580" marR="68580" marT="0" marB="0"/>
                </a:tc>
                <a:tc>
                  <a:txBody>
                    <a:bodyPr/>
                    <a:lstStyle/>
                    <a:p>
                      <a:pPr marL="457200">
                        <a:lnSpc>
                          <a:spcPct val="115000"/>
                        </a:lnSpc>
                        <a:spcAft>
                          <a:spcPts val="0"/>
                        </a:spcAft>
                      </a:pPr>
                      <a:r>
                        <a:rPr lang="ro-RO" sz="1200" dirty="0">
                          <a:latin typeface="Times New Roman" pitchFamily="18" charset="0"/>
                          <a:ea typeface="Times New Roman"/>
                          <a:cs typeface="Times New Roman" pitchFamily="18" charset="0"/>
                        </a:rPr>
                        <a:t>The teacher</a:t>
                      </a:r>
                      <a:endParaRPr lang="en-GB" sz="1200" dirty="0">
                        <a:latin typeface="Times New Roman" pitchFamily="18" charset="0"/>
                        <a:ea typeface="Times New Roman"/>
                        <a:cs typeface="Times New Roman" pitchFamily="18" charset="0"/>
                      </a:endParaRPr>
                    </a:p>
                    <a:p>
                      <a:pPr marL="457200">
                        <a:lnSpc>
                          <a:spcPct val="115000"/>
                        </a:lnSpc>
                        <a:spcAft>
                          <a:spcPts val="0"/>
                        </a:spcAft>
                      </a:pPr>
                      <a:r>
                        <a:rPr lang="ro-RO" sz="1200" dirty="0">
                          <a:latin typeface="Times New Roman" pitchFamily="18" charset="0"/>
                          <a:ea typeface="Times New Roman"/>
                          <a:cs typeface="Times New Roman" pitchFamily="18" charset="0"/>
                        </a:rPr>
                        <a:t> -greets the students</a:t>
                      </a:r>
                      <a:endParaRPr lang="en-GB" sz="1200" dirty="0">
                        <a:latin typeface="Times New Roman" pitchFamily="18" charset="0"/>
                        <a:ea typeface="Times New Roman"/>
                        <a:cs typeface="Times New Roman" pitchFamily="18" charset="0"/>
                      </a:endParaRPr>
                    </a:p>
                    <a:p>
                      <a:pPr marL="457200">
                        <a:lnSpc>
                          <a:spcPct val="115000"/>
                        </a:lnSpc>
                        <a:spcAft>
                          <a:spcPts val="0"/>
                        </a:spcAft>
                      </a:pPr>
                      <a:r>
                        <a:rPr lang="ro-RO" sz="1200" dirty="0">
                          <a:latin typeface="Times New Roman" pitchFamily="18" charset="0"/>
                          <a:ea typeface="Times New Roman"/>
                          <a:cs typeface="Times New Roman" pitchFamily="18" charset="0"/>
                        </a:rPr>
                        <a:t> -calls the rolls. </a:t>
                      </a:r>
                      <a:endParaRPr lang="en-GB" sz="1200" dirty="0">
                        <a:latin typeface="Times New Roman" pitchFamily="18" charset="0"/>
                        <a:ea typeface="Times New Roman"/>
                        <a:cs typeface="Times New Roman" pitchFamily="18" charset="0"/>
                      </a:endParaRPr>
                    </a:p>
                    <a:p>
                      <a:pPr marL="457200">
                        <a:lnSpc>
                          <a:spcPct val="115000"/>
                        </a:lnSpc>
                        <a:spcAft>
                          <a:spcPts val="0"/>
                        </a:spcAft>
                      </a:pPr>
                      <a:r>
                        <a:rPr lang="ro-RO" sz="1200" dirty="0">
                          <a:latin typeface="Times New Roman" pitchFamily="18" charset="0"/>
                          <a:ea typeface="Times New Roman"/>
                          <a:cs typeface="Times New Roman" pitchFamily="18" charset="0"/>
                        </a:rPr>
                        <a:t>- creates a friendly atmosphere</a:t>
                      </a:r>
                      <a:endParaRPr lang="en-GB" sz="1200" dirty="0">
                        <a:latin typeface="Times New Roman" pitchFamily="18" charset="0"/>
                        <a:ea typeface="Times New Roman"/>
                        <a:cs typeface="Times New Roman" pitchFamily="18" charset="0"/>
                      </a:endParaRPr>
                    </a:p>
                  </a:txBody>
                  <a:tcPr marL="68580" marR="68580" marT="0" marB="0"/>
                </a:tc>
                <a:tc>
                  <a:txBody>
                    <a:bodyPr/>
                    <a:lstStyle/>
                    <a:p>
                      <a:pPr marL="457200">
                        <a:lnSpc>
                          <a:spcPct val="115000"/>
                        </a:lnSpc>
                        <a:spcAft>
                          <a:spcPts val="0"/>
                        </a:spcAft>
                      </a:pPr>
                      <a:r>
                        <a:rPr lang="ro-RO" sz="1200">
                          <a:latin typeface="Times New Roman" pitchFamily="18" charset="0"/>
                          <a:ea typeface="Times New Roman"/>
                          <a:cs typeface="Times New Roman" pitchFamily="18" charset="0"/>
                        </a:rPr>
                        <a:t>The students</a:t>
                      </a:r>
                      <a:endParaRPr lang="en-GB" sz="1200">
                        <a:latin typeface="Times New Roman" pitchFamily="18" charset="0"/>
                        <a:ea typeface="Times New Roman"/>
                        <a:cs typeface="Times New Roman" pitchFamily="18" charset="0"/>
                      </a:endParaRPr>
                    </a:p>
                    <a:p>
                      <a:pPr marL="457200">
                        <a:lnSpc>
                          <a:spcPct val="115000"/>
                        </a:lnSpc>
                        <a:spcAft>
                          <a:spcPts val="0"/>
                        </a:spcAft>
                      </a:pPr>
                      <a:r>
                        <a:rPr lang="ro-RO" sz="1200">
                          <a:latin typeface="Times New Roman" pitchFamily="18" charset="0"/>
                          <a:ea typeface="Times New Roman"/>
                          <a:cs typeface="Times New Roman" pitchFamily="18" charset="0"/>
                        </a:rPr>
                        <a:t>-answer the teacher’s greeting</a:t>
                      </a:r>
                      <a:endParaRPr lang="en-GB" sz="1200">
                        <a:latin typeface="Times New Roman" pitchFamily="18" charset="0"/>
                        <a:ea typeface="Times New Roman"/>
                        <a:cs typeface="Times New Roman" pitchFamily="18" charset="0"/>
                      </a:endParaRPr>
                    </a:p>
                    <a:p>
                      <a:pPr marL="457200">
                        <a:lnSpc>
                          <a:spcPct val="115000"/>
                        </a:lnSpc>
                        <a:spcAft>
                          <a:spcPts val="0"/>
                        </a:spcAft>
                      </a:pPr>
                      <a:r>
                        <a:rPr lang="ro-RO" sz="1200">
                          <a:latin typeface="Times New Roman" pitchFamily="18" charset="0"/>
                          <a:ea typeface="Times New Roman"/>
                          <a:cs typeface="Times New Roman" pitchFamily="18" charset="0"/>
                        </a:rPr>
                        <a:t>- prepare for the lesson</a:t>
                      </a:r>
                      <a:endParaRPr lang="en-GB" sz="1200">
                        <a:latin typeface="Times New Roman" pitchFamily="18" charset="0"/>
                        <a:ea typeface="Times New Roman"/>
                        <a:cs typeface="Times New Roman" pitchFamily="18" charset="0"/>
                      </a:endParaRPr>
                    </a:p>
                  </a:txBody>
                  <a:tcPr marL="68580" marR="68580" marT="0" marB="0"/>
                </a:tc>
                <a:tc>
                  <a:txBody>
                    <a:bodyPr/>
                    <a:lstStyle/>
                    <a:p>
                      <a:pPr marL="457200">
                        <a:lnSpc>
                          <a:spcPct val="115000"/>
                        </a:lnSpc>
                        <a:spcAft>
                          <a:spcPts val="0"/>
                        </a:spcAft>
                      </a:pPr>
                      <a:r>
                        <a:rPr lang="ro-RO" sz="1200" dirty="0">
                          <a:latin typeface="Times New Roman" pitchFamily="18" charset="0"/>
                          <a:ea typeface="Times New Roman"/>
                          <a:cs typeface="Times New Roman" pitchFamily="18" charset="0"/>
                        </a:rPr>
                        <a:t>Teacher-students</a:t>
                      </a:r>
                      <a:endParaRPr lang="en-GB" sz="1200" dirty="0">
                        <a:latin typeface="Times New Roman" pitchFamily="18" charset="0"/>
                        <a:ea typeface="Times New Roman"/>
                        <a:cs typeface="Times New Roman" pitchFamily="18" charset="0"/>
                      </a:endParaRPr>
                    </a:p>
                  </a:txBody>
                  <a:tcPr marL="68580" marR="68580" marT="0" marB="0"/>
                </a:tc>
                <a:tc>
                  <a:txBody>
                    <a:bodyPr/>
                    <a:lstStyle/>
                    <a:p>
                      <a:pPr marL="457200" algn="ctr">
                        <a:lnSpc>
                          <a:spcPct val="115000"/>
                        </a:lnSpc>
                        <a:spcAft>
                          <a:spcPts val="0"/>
                        </a:spcAft>
                      </a:pPr>
                      <a:r>
                        <a:rPr lang="ro-RO" sz="1200" dirty="0">
                          <a:latin typeface="Times New Roman" pitchFamily="18" charset="0"/>
                          <a:ea typeface="Times New Roman"/>
                          <a:cs typeface="Times New Roman" pitchFamily="18" charset="0"/>
                        </a:rPr>
                        <a:t>speaking</a:t>
                      </a:r>
                      <a:endParaRPr lang="en-GB" sz="1200" dirty="0">
                        <a:latin typeface="Times New Roman" pitchFamily="18" charset="0"/>
                        <a:ea typeface="Times New Roman"/>
                        <a:cs typeface="Times New Roman" pitchFamily="18" charset="0"/>
                      </a:endParaRPr>
                    </a:p>
                  </a:txBody>
                  <a:tcPr marL="68580" marR="68580" marT="0" marB="0"/>
                </a:tc>
                <a:tc>
                  <a:txBody>
                    <a:bodyPr/>
                    <a:lstStyle/>
                    <a:p>
                      <a:pPr marL="457200" algn="ctr">
                        <a:lnSpc>
                          <a:spcPct val="115000"/>
                        </a:lnSpc>
                        <a:spcAft>
                          <a:spcPts val="0"/>
                        </a:spcAft>
                      </a:pPr>
                      <a:r>
                        <a:rPr lang="ro-RO" sz="1200" b="1" dirty="0">
                          <a:latin typeface="Times New Roman" pitchFamily="18" charset="0"/>
                          <a:ea typeface="Times New Roman"/>
                          <a:cs typeface="Times New Roman" pitchFamily="18" charset="0"/>
                        </a:rPr>
                        <a:t>2’</a:t>
                      </a:r>
                      <a:endParaRPr lang="en-GB" sz="1200" dirty="0">
                        <a:latin typeface="Times New Roman" pitchFamily="18" charset="0"/>
                        <a:ea typeface="Times New Roman"/>
                        <a:cs typeface="Times New Roman" pitchFamily="18" charset="0"/>
                      </a:endParaRPr>
                    </a:p>
                  </a:txBody>
                  <a:tcPr marL="68580" marR="68580" marT="0" marB="0"/>
                </a:tc>
              </a:tr>
              <a:tr h="2286008">
                <a:tc>
                  <a:txBody>
                    <a:bodyPr/>
                    <a:lstStyle/>
                    <a:p>
                      <a:pPr marL="457200">
                        <a:lnSpc>
                          <a:spcPct val="115000"/>
                        </a:lnSpc>
                        <a:spcAft>
                          <a:spcPts val="0"/>
                        </a:spcAft>
                      </a:pPr>
                      <a:r>
                        <a:rPr lang="ro-RO" sz="1200" b="1" dirty="0">
                          <a:latin typeface="Times New Roman" pitchFamily="18" charset="0"/>
                          <a:ea typeface="Times New Roman"/>
                          <a:cs typeface="Times New Roman" pitchFamily="18" charset="0"/>
                        </a:rPr>
                        <a:t>Checking the previous knowledge</a:t>
                      </a:r>
                      <a:endParaRPr lang="en-GB" sz="1200" dirty="0">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ro-RO" sz="1200">
                          <a:latin typeface="Times New Roman" pitchFamily="18" charset="0"/>
                          <a:ea typeface="Times New Roman"/>
                          <a:cs typeface="Times New Roman" pitchFamily="18" charset="0"/>
                        </a:rPr>
                        <a:t>-Asks questions about the previous lesson</a:t>
                      </a:r>
                      <a:endParaRPr lang="en-GB" sz="1200">
                        <a:latin typeface="Times New Roman" pitchFamily="18" charset="0"/>
                        <a:ea typeface="Times New Roman"/>
                        <a:cs typeface="Times New Roman" pitchFamily="18" charset="0"/>
                      </a:endParaRPr>
                    </a:p>
                    <a:p>
                      <a:pPr>
                        <a:lnSpc>
                          <a:spcPct val="115000"/>
                        </a:lnSpc>
                        <a:spcAft>
                          <a:spcPts val="0"/>
                        </a:spcAft>
                      </a:pPr>
                      <a:r>
                        <a:rPr lang="ro-RO" sz="1200">
                          <a:latin typeface="Times New Roman" pitchFamily="18" charset="0"/>
                          <a:ea typeface="Times New Roman"/>
                          <a:cs typeface="Times New Roman" pitchFamily="18" charset="0"/>
                        </a:rPr>
                        <a:t>-Checks homework</a:t>
                      </a:r>
                      <a:endParaRPr lang="en-GB" sz="1200">
                        <a:latin typeface="Times New Roman" pitchFamily="18" charset="0"/>
                        <a:ea typeface="Times New Roman"/>
                        <a:cs typeface="Times New Roman" pitchFamily="18" charset="0"/>
                      </a:endParaRPr>
                    </a:p>
                    <a:p>
                      <a:pPr>
                        <a:lnSpc>
                          <a:spcPct val="115000"/>
                        </a:lnSpc>
                        <a:spcAft>
                          <a:spcPts val="0"/>
                        </a:spcAft>
                      </a:pPr>
                      <a:r>
                        <a:rPr lang="ro-RO" sz="1200">
                          <a:latin typeface="Times New Roman" pitchFamily="18" charset="0"/>
                          <a:ea typeface="Times New Roman"/>
                          <a:cs typeface="Times New Roman" pitchFamily="18" charset="0"/>
                        </a:rPr>
                        <a:t>-asks  students to choose the qualities of a good friend</a:t>
                      </a:r>
                      <a:endParaRPr lang="en-GB" sz="1200">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ro-RO" sz="1200">
                          <a:latin typeface="Times New Roman" pitchFamily="18" charset="0"/>
                          <a:ea typeface="Times New Roman"/>
                          <a:cs typeface="Times New Roman" pitchFamily="18" charset="0"/>
                        </a:rPr>
                        <a:t>-answer the questions</a:t>
                      </a:r>
                      <a:endParaRPr lang="en-GB" sz="1200">
                        <a:latin typeface="Times New Roman" pitchFamily="18" charset="0"/>
                        <a:ea typeface="Times New Roman"/>
                        <a:cs typeface="Times New Roman" pitchFamily="18" charset="0"/>
                      </a:endParaRPr>
                    </a:p>
                    <a:p>
                      <a:pPr>
                        <a:lnSpc>
                          <a:spcPct val="115000"/>
                        </a:lnSpc>
                        <a:spcAft>
                          <a:spcPts val="0"/>
                        </a:spcAft>
                      </a:pPr>
                      <a:r>
                        <a:rPr lang="ro-RO" sz="1200">
                          <a:latin typeface="Times New Roman" pitchFamily="18" charset="0"/>
                          <a:ea typeface="Times New Roman"/>
                          <a:cs typeface="Times New Roman" pitchFamily="18" charset="0"/>
                        </a:rPr>
                        <a:t>-read their homework (powerpoint presentations)- in pair of two, students  complete the task</a:t>
                      </a:r>
                      <a:endParaRPr lang="en-GB" sz="1200">
                        <a:latin typeface="Times New Roman" pitchFamily="18" charset="0"/>
                        <a:ea typeface="Times New Roman"/>
                        <a:cs typeface="Times New Roman" pitchFamily="18" charset="0"/>
                      </a:endParaRPr>
                    </a:p>
                  </a:txBody>
                  <a:tcPr marL="68580" marR="68580" marT="0" marB="0"/>
                </a:tc>
                <a:tc>
                  <a:txBody>
                    <a:bodyPr/>
                    <a:lstStyle/>
                    <a:p>
                      <a:pPr marL="457200">
                        <a:lnSpc>
                          <a:spcPct val="115000"/>
                        </a:lnSpc>
                        <a:spcAft>
                          <a:spcPts val="0"/>
                        </a:spcAft>
                      </a:pPr>
                      <a:r>
                        <a:rPr lang="ro-RO" sz="1200" dirty="0">
                          <a:latin typeface="Times New Roman" pitchFamily="18" charset="0"/>
                          <a:ea typeface="Times New Roman"/>
                          <a:cs typeface="Times New Roman" pitchFamily="18" charset="0"/>
                        </a:rPr>
                        <a:t>Teacher-students</a:t>
                      </a:r>
                      <a:endParaRPr lang="en-GB" sz="1200" dirty="0">
                        <a:latin typeface="Times New Roman" pitchFamily="18" charset="0"/>
                        <a:ea typeface="Times New Roman"/>
                        <a:cs typeface="Times New Roman" pitchFamily="18" charset="0"/>
                      </a:endParaRPr>
                    </a:p>
                    <a:p>
                      <a:pPr marL="457200">
                        <a:lnSpc>
                          <a:spcPct val="115000"/>
                        </a:lnSpc>
                        <a:spcAft>
                          <a:spcPts val="0"/>
                        </a:spcAft>
                      </a:pPr>
                      <a:r>
                        <a:rPr lang="ro-RO" sz="1200" dirty="0">
                          <a:latin typeface="Times New Roman" pitchFamily="18" charset="0"/>
                          <a:ea typeface="Times New Roman"/>
                          <a:cs typeface="Times New Roman" pitchFamily="18" charset="0"/>
                        </a:rPr>
                        <a:t>Student-student</a:t>
                      </a:r>
                      <a:endParaRPr lang="en-GB" sz="1200" dirty="0">
                        <a:latin typeface="Times New Roman" pitchFamily="18" charset="0"/>
                        <a:ea typeface="Times New Roman"/>
                        <a:cs typeface="Times New Roman" pitchFamily="18" charset="0"/>
                      </a:endParaRPr>
                    </a:p>
                  </a:txBody>
                  <a:tcPr marL="68580" marR="68580" marT="0" marB="0"/>
                </a:tc>
                <a:tc>
                  <a:txBody>
                    <a:bodyPr/>
                    <a:lstStyle/>
                    <a:p>
                      <a:pPr marL="457200">
                        <a:lnSpc>
                          <a:spcPct val="115000"/>
                        </a:lnSpc>
                        <a:spcAft>
                          <a:spcPts val="0"/>
                        </a:spcAft>
                      </a:pPr>
                      <a:r>
                        <a:rPr lang="ro-RO" sz="1200" dirty="0">
                          <a:latin typeface="Times New Roman" pitchFamily="18" charset="0"/>
                          <a:ea typeface="Times New Roman"/>
                          <a:cs typeface="Times New Roman" pitchFamily="18" charset="0"/>
                        </a:rPr>
                        <a:t>Speaking</a:t>
                      </a:r>
                      <a:endParaRPr lang="en-GB" sz="1200" dirty="0">
                        <a:latin typeface="Times New Roman" pitchFamily="18" charset="0"/>
                        <a:ea typeface="Times New Roman"/>
                        <a:cs typeface="Times New Roman" pitchFamily="18" charset="0"/>
                      </a:endParaRPr>
                    </a:p>
                    <a:p>
                      <a:pPr marL="457200">
                        <a:lnSpc>
                          <a:spcPct val="115000"/>
                        </a:lnSpc>
                        <a:spcAft>
                          <a:spcPts val="0"/>
                        </a:spcAft>
                      </a:pPr>
                      <a:r>
                        <a:rPr lang="ro-RO" sz="1200" dirty="0">
                          <a:latin typeface="Times New Roman" pitchFamily="18" charset="0"/>
                          <a:ea typeface="Times New Roman"/>
                          <a:cs typeface="Times New Roman" pitchFamily="18" charset="0"/>
                        </a:rPr>
                        <a:t>reading</a:t>
                      </a:r>
                      <a:endParaRPr lang="en-GB" sz="1200" dirty="0">
                        <a:latin typeface="Times New Roman" pitchFamily="18" charset="0"/>
                        <a:ea typeface="Times New Roman"/>
                        <a:cs typeface="Times New Roman" pitchFamily="18" charset="0"/>
                      </a:endParaRPr>
                    </a:p>
                  </a:txBody>
                  <a:tcPr marL="68580" marR="68580" marT="0" marB="0"/>
                </a:tc>
                <a:tc>
                  <a:txBody>
                    <a:bodyPr/>
                    <a:lstStyle/>
                    <a:p>
                      <a:pPr marL="457200">
                        <a:lnSpc>
                          <a:spcPct val="115000"/>
                        </a:lnSpc>
                        <a:spcAft>
                          <a:spcPts val="0"/>
                        </a:spcAft>
                      </a:pPr>
                      <a:r>
                        <a:rPr lang="ro-RO" sz="1200" dirty="0">
                          <a:latin typeface="Times New Roman" pitchFamily="18" charset="0"/>
                          <a:ea typeface="Times New Roman"/>
                          <a:cs typeface="Times New Roman" pitchFamily="18" charset="0"/>
                        </a:rPr>
                        <a:t>5’</a:t>
                      </a:r>
                      <a:endParaRPr lang="en-GB" sz="1200" dirty="0">
                        <a:latin typeface="Times New Roman" pitchFamily="18" charset="0"/>
                        <a:ea typeface="Times New Roman"/>
                        <a:cs typeface="Times New Roman" pitchFamily="18" charset="0"/>
                      </a:endParaRPr>
                    </a:p>
                  </a:txBody>
                  <a:tcPr marL="68580" marR="6858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7467600" cy="82550"/>
          </a:xfrm>
        </p:spPr>
        <p:txBody>
          <a:bodyPr>
            <a:normAutofit fontScale="90000"/>
          </a:bodyPr>
          <a:lstStyle/>
          <a:p>
            <a:r>
              <a:rPr lang="ro-RO" dirty="0" smtClean="0"/>
              <a:t>   </a:t>
            </a:r>
            <a:endParaRPr lang="en-GB" dirty="0"/>
          </a:p>
        </p:txBody>
      </p:sp>
      <p:graphicFrame>
        <p:nvGraphicFramePr>
          <p:cNvPr id="5" name="Content Placeholder 4"/>
          <p:cNvGraphicFramePr>
            <a:graphicFrameLocks noGrp="1"/>
          </p:cNvGraphicFramePr>
          <p:nvPr>
            <p:ph sz="quarter" idx="4294967295"/>
          </p:nvPr>
        </p:nvGraphicFramePr>
        <p:xfrm>
          <a:off x="357158" y="285750"/>
          <a:ext cx="8572560" cy="6072208"/>
        </p:xfrm>
        <a:graphic>
          <a:graphicData uri="http://schemas.openxmlformats.org/drawingml/2006/table">
            <a:tbl>
              <a:tblPr firstRow="1" bandRow="1">
                <a:tableStyleId>{21E4AEA4-8DFA-4A89-87EB-49C32662AFE0}</a:tableStyleId>
              </a:tblPr>
              <a:tblGrid>
                <a:gridCol w="1428760"/>
                <a:gridCol w="1428760"/>
                <a:gridCol w="1428760"/>
                <a:gridCol w="1428760"/>
                <a:gridCol w="1428760"/>
                <a:gridCol w="1428760"/>
              </a:tblGrid>
              <a:tr h="6072208">
                <a:tc>
                  <a:txBody>
                    <a:bodyPr/>
                    <a:lstStyle/>
                    <a:p>
                      <a:pPr marL="457200" algn="ctr">
                        <a:lnSpc>
                          <a:spcPct val="115000"/>
                        </a:lnSpc>
                        <a:spcAft>
                          <a:spcPts val="0"/>
                        </a:spcAft>
                      </a:pPr>
                      <a:r>
                        <a:rPr lang="ro-RO" sz="1200" dirty="0"/>
                        <a:t>Introducing new topic</a:t>
                      </a:r>
                      <a:endParaRPr lang="en-GB" sz="1100" dirty="0">
                        <a:latin typeface="Calibri"/>
                        <a:ea typeface="Times New Roman"/>
                        <a:cs typeface="Times New Roman"/>
                      </a:endParaRPr>
                    </a:p>
                  </a:txBody>
                  <a:tcPr marL="68580" marR="68580" marT="0" marB="0"/>
                </a:tc>
                <a:tc>
                  <a:txBody>
                    <a:bodyPr/>
                    <a:lstStyle/>
                    <a:p>
                      <a:pPr>
                        <a:lnSpc>
                          <a:spcPct val="115000"/>
                        </a:lnSpc>
                        <a:spcAft>
                          <a:spcPts val="0"/>
                        </a:spcAft>
                      </a:pPr>
                      <a:r>
                        <a:rPr lang="ro-RO" sz="1200" dirty="0"/>
                        <a:t>-creates a connection between the previous lesson and the new lesson through a warm up activity</a:t>
                      </a:r>
                      <a:endParaRPr lang="en-GB" sz="1100" dirty="0"/>
                    </a:p>
                    <a:p>
                      <a:pPr>
                        <a:lnSpc>
                          <a:spcPct val="115000"/>
                        </a:lnSpc>
                        <a:spcAft>
                          <a:spcPts val="0"/>
                        </a:spcAft>
                      </a:pPr>
                      <a:r>
                        <a:rPr lang="ro-RO" sz="1200" dirty="0"/>
                        <a:t>- presents students a short video about the life story of David and Victoria Beckam</a:t>
                      </a:r>
                      <a:endParaRPr lang="en-GB" sz="1100" dirty="0"/>
                    </a:p>
                    <a:p>
                      <a:pPr>
                        <a:lnSpc>
                          <a:spcPct val="115000"/>
                        </a:lnSpc>
                        <a:spcAft>
                          <a:spcPts val="0"/>
                        </a:spcAft>
                      </a:pPr>
                      <a:r>
                        <a:rPr lang="ro-RO" sz="1200" dirty="0"/>
                        <a:t>- anounces the title of the new lesson „Dream On”</a:t>
                      </a:r>
                      <a:endParaRPr lang="en-GB" sz="1100" dirty="0"/>
                    </a:p>
                    <a:p>
                      <a:pPr>
                        <a:lnSpc>
                          <a:spcPct val="115000"/>
                        </a:lnSpc>
                        <a:spcAft>
                          <a:spcPts val="0"/>
                        </a:spcAft>
                      </a:pPr>
                      <a:r>
                        <a:rPr lang="ro-RO" sz="1200" dirty="0"/>
                        <a:t>-elicits the meaning </a:t>
                      </a:r>
                      <a:endParaRPr lang="en-GB" sz="1100" dirty="0"/>
                    </a:p>
                    <a:p>
                      <a:pPr>
                        <a:lnSpc>
                          <a:spcPct val="115000"/>
                        </a:lnSpc>
                        <a:spcAft>
                          <a:spcPts val="0"/>
                        </a:spcAft>
                      </a:pPr>
                      <a:r>
                        <a:rPr lang="ro-RO" sz="1200" dirty="0"/>
                        <a:t>- asks students about their future dreams and ambitions</a:t>
                      </a:r>
                      <a:endParaRPr lang="en-GB" sz="1100" dirty="0">
                        <a:latin typeface="Calibri"/>
                        <a:ea typeface="Times New Roman"/>
                        <a:cs typeface="Times New Roman"/>
                      </a:endParaRPr>
                    </a:p>
                  </a:txBody>
                  <a:tcPr marL="68580" marR="68580" marT="0" marB="0"/>
                </a:tc>
                <a:tc>
                  <a:txBody>
                    <a:bodyPr/>
                    <a:lstStyle/>
                    <a:p>
                      <a:pPr marL="457200">
                        <a:lnSpc>
                          <a:spcPct val="115000"/>
                        </a:lnSpc>
                        <a:spcAft>
                          <a:spcPts val="0"/>
                        </a:spcAft>
                      </a:pPr>
                      <a:r>
                        <a:rPr lang="ro-RO" sz="1200" dirty="0"/>
                        <a:t>- answer the questions</a:t>
                      </a:r>
                      <a:endParaRPr lang="en-GB" sz="1100" dirty="0"/>
                    </a:p>
                    <a:p>
                      <a:pPr marL="457200">
                        <a:lnSpc>
                          <a:spcPct val="115000"/>
                        </a:lnSpc>
                        <a:spcAft>
                          <a:spcPts val="0"/>
                        </a:spcAft>
                      </a:pPr>
                      <a:r>
                        <a:rPr lang="ro-RO" sz="1200" dirty="0"/>
                        <a:t>-Watch the video</a:t>
                      </a:r>
                      <a:endParaRPr lang="en-GB" sz="1100" dirty="0"/>
                    </a:p>
                    <a:p>
                      <a:pPr marL="457200">
                        <a:lnSpc>
                          <a:spcPct val="115000"/>
                        </a:lnSpc>
                        <a:spcAft>
                          <a:spcPts val="0"/>
                        </a:spcAft>
                      </a:pPr>
                      <a:r>
                        <a:rPr lang="ro-RO" sz="1200" dirty="0"/>
                        <a:t>-write the title in their notebooks</a:t>
                      </a:r>
                      <a:endParaRPr lang="en-GB" sz="1100" dirty="0"/>
                    </a:p>
                    <a:p>
                      <a:pPr marL="457200">
                        <a:lnSpc>
                          <a:spcPct val="115000"/>
                        </a:lnSpc>
                        <a:spcAft>
                          <a:spcPts val="0"/>
                        </a:spcAft>
                      </a:pPr>
                      <a:r>
                        <a:rPr lang="ro-RO" sz="1200" dirty="0"/>
                        <a:t>- talk about  their future dreamsand ambitions</a:t>
                      </a:r>
                      <a:endParaRPr lang="en-GB" sz="1100" dirty="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dirty="0"/>
                        <a:t>Teacher-students</a:t>
                      </a:r>
                      <a:endParaRPr lang="en-GB" sz="1100" dirty="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dirty="0"/>
                        <a:t>Speaking</a:t>
                      </a:r>
                      <a:endParaRPr lang="en-GB" sz="1100" dirty="0"/>
                    </a:p>
                    <a:p>
                      <a:pPr marL="457200" algn="ctr">
                        <a:lnSpc>
                          <a:spcPct val="115000"/>
                        </a:lnSpc>
                        <a:spcAft>
                          <a:spcPts val="0"/>
                        </a:spcAft>
                      </a:pPr>
                      <a:r>
                        <a:rPr lang="ro-RO" sz="1200" dirty="0"/>
                        <a:t>Writing</a:t>
                      </a:r>
                      <a:endParaRPr lang="en-GB" sz="1100" dirty="0"/>
                    </a:p>
                    <a:p>
                      <a:pPr marL="457200" algn="ctr">
                        <a:lnSpc>
                          <a:spcPct val="115000"/>
                        </a:lnSpc>
                        <a:spcAft>
                          <a:spcPts val="0"/>
                        </a:spcAft>
                      </a:pPr>
                      <a:r>
                        <a:rPr lang="ro-RO" sz="1200" dirty="0"/>
                        <a:t>Listening</a:t>
                      </a:r>
                      <a:endParaRPr lang="en-GB" sz="1100" dirty="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dirty="0"/>
                        <a:t>8’</a:t>
                      </a:r>
                      <a:endParaRPr lang="en-GB" sz="1100" dirty="0">
                        <a:latin typeface="Calibri"/>
                        <a:ea typeface="Times New Roman"/>
                        <a:cs typeface="Times New Roman"/>
                      </a:endParaRPr>
                    </a:p>
                  </a:txBody>
                  <a:tcPr marL="68580" marR="68580" marT="0" marB="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    </a:t>
            </a:r>
            <a:endParaRPr lang="en-GB" dirty="0"/>
          </a:p>
        </p:txBody>
      </p:sp>
      <p:graphicFrame>
        <p:nvGraphicFramePr>
          <p:cNvPr id="4" name="Content Placeholder 3"/>
          <p:cNvGraphicFramePr>
            <a:graphicFrameLocks noGrp="1"/>
          </p:cNvGraphicFramePr>
          <p:nvPr>
            <p:ph sz="quarter" idx="1"/>
          </p:nvPr>
        </p:nvGraphicFramePr>
        <p:xfrm>
          <a:off x="457200" y="428625"/>
          <a:ext cx="7467600" cy="6099048"/>
        </p:xfrm>
        <a:graphic>
          <a:graphicData uri="http://schemas.openxmlformats.org/drawingml/2006/table">
            <a:tbl>
              <a:tblPr firstRow="1" bandRow="1">
                <a:tableStyleId>{5C22544A-7EE6-4342-B048-85BDC9FD1C3A}</a:tableStyleId>
              </a:tblPr>
              <a:tblGrid>
                <a:gridCol w="1244600"/>
                <a:gridCol w="1244600"/>
                <a:gridCol w="1244600"/>
                <a:gridCol w="1244600"/>
                <a:gridCol w="1244600"/>
                <a:gridCol w="1244600"/>
              </a:tblGrid>
              <a:tr h="370840">
                <a:tc>
                  <a:txBody>
                    <a:bodyPr/>
                    <a:lstStyle/>
                    <a:p>
                      <a:pPr marL="457200" algn="ctr">
                        <a:lnSpc>
                          <a:spcPct val="115000"/>
                        </a:lnSpc>
                        <a:spcAft>
                          <a:spcPts val="0"/>
                        </a:spcAft>
                      </a:pPr>
                      <a:r>
                        <a:rPr lang="ro-RO" sz="1200" b="1" dirty="0">
                          <a:latin typeface="Times New Roman"/>
                          <a:ea typeface="Times New Roman"/>
                          <a:cs typeface="Times New Roman"/>
                        </a:rPr>
                        <a:t>Pre-reading activity</a:t>
                      </a:r>
                      <a:endParaRPr lang="en-GB" sz="1100" dirty="0">
                        <a:latin typeface="Calibri"/>
                        <a:ea typeface="Times New Roman"/>
                        <a:cs typeface="Times New Roman"/>
                      </a:endParaRPr>
                    </a:p>
                  </a:txBody>
                  <a:tcPr marL="68580" marR="68580" marT="0" marB="0"/>
                </a:tc>
                <a:tc>
                  <a:txBody>
                    <a:bodyPr/>
                    <a:lstStyle/>
                    <a:p>
                      <a:pPr marL="457200">
                        <a:lnSpc>
                          <a:spcPct val="115000"/>
                        </a:lnSpc>
                        <a:spcAft>
                          <a:spcPts val="0"/>
                        </a:spcAft>
                      </a:pPr>
                      <a:r>
                        <a:rPr lang="ro-RO" sz="1200">
                          <a:latin typeface="Times New Roman"/>
                          <a:ea typeface="Times New Roman"/>
                          <a:cs typeface="Times New Roman"/>
                        </a:rPr>
                        <a:t>-explains the meaning of new words and phrases</a:t>
                      </a:r>
                      <a:endParaRPr lang="en-GB" sz="1100">
                        <a:latin typeface="Calibri"/>
                        <a:ea typeface="Times New Roman"/>
                        <a:cs typeface="Times New Roman"/>
                      </a:endParaRPr>
                    </a:p>
                    <a:p>
                      <a:pPr marL="457200">
                        <a:lnSpc>
                          <a:spcPct val="115000"/>
                        </a:lnSpc>
                        <a:spcAft>
                          <a:spcPts val="0"/>
                        </a:spcAft>
                      </a:pPr>
                      <a:r>
                        <a:rPr lang="ro-RO" sz="1200">
                          <a:latin typeface="Times New Roman"/>
                          <a:ea typeface="Times New Roman"/>
                          <a:cs typeface="Times New Roman"/>
                        </a:rPr>
                        <a:t>-asks students to match the new words with their meaning and complete the sentences with the new words</a:t>
                      </a:r>
                      <a:endParaRPr lang="en-GB" sz="1100">
                        <a:latin typeface="Calibri"/>
                        <a:ea typeface="Times New Roman"/>
                        <a:cs typeface="Times New Roman"/>
                      </a:endParaRPr>
                    </a:p>
                    <a:p>
                      <a:pPr marL="457200">
                        <a:lnSpc>
                          <a:spcPct val="115000"/>
                        </a:lnSpc>
                        <a:spcAft>
                          <a:spcPts val="0"/>
                        </a:spcAft>
                      </a:pPr>
                      <a:r>
                        <a:rPr lang="ro-RO" sz="1200">
                          <a:latin typeface="Times New Roman"/>
                          <a:ea typeface="Times New Roman"/>
                          <a:cs typeface="Times New Roman"/>
                        </a:rPr>
                        <a:t>-checks the exercises</a:t>
                      </a:r>
                      <a:endParaRPr lang="en-GB" sz="1100">
                        <a:latin typeface="Calibri"/>
                        <a:ea typeface="Times New Roman"/>
                        <a:cs typeface="Times New Roman"/>
                      </a:endParaRPr>
                    </a:p>
                  </a:txBody>
                  <a:tcPr marL="68580" marR="68580" marT="0" marB="0"/>
                </a:tc>
                <a:tc>
                  <a:txBody>
                    <a:bodyPr/>
                    <a:lstStyle/>
                    <a:p>
                      <a:pPr marL="457200">
                        <a:lnSpc>
                          <a:spcPct val="115000"/>
                        </a:lnSpc>
                        <a:spcAft>
                          <a:spcPts val="0"/>
                        </a:spcAft>
                      </a:pPr>
                      <a:r>
                        <a:rPr lang="ro-RO" sz="1200">
                          <a:latin typeface="Times New Roman"/>
                          <a:ea typeface="Times New Roman"/>
                          <a:cs typeface="Times New Roman"/>
                        </a:rPr>
                        <a:t>- do the exercises on their worksheet</a:t>
                      </a:r>
                      <a:endParaRPr lang="en-GB" sz="1100">
                        <a:latin typeface="Calibri"/>
                        <a:ea typeface="Times New Roman"/>
                        <a:cs typeface="Times New Roman"/>
                      </a:endParaRPr>
                    </a:p>
                    <a:p>
                      <a:pPr marL="457200">
                        <a:lnSpc>
                          <a:spcPct val="115000"/>
                        </a:lnSpc>
                        <a:spcAft>
                          <a:spcPts val="0"/>
                        </a:spcAft>
                      </a:pPr>
                      <a:r>
                        <a:rPr lang="ro-RO" sz="1200">
                          <a:latin typeface="Times New Roman"/>
                          <a:ea typeface="Times New Roman"/>
                          <a:cs typeface="Times New Roman"/>
                        </a:rPr>
                        <a:t>- read the exercises</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a:latin typeface="Times New Roman"/>
                          <a:ea typeface="Times New Roman"/>
                          <a:cs typeface="Times New Roman"/>
                        </a:rPr>
                        <a:t>Teacher-students</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a:latin typeface="Times New Roman"/>
                          <a:ea typeface="Times New Roman"/>
                          <a:cs typeface="Times New Roman"/>
                        </a:rPr>
                        <a:t>Speaking </a:t>
                      </a:r>
                      <a:endParaRPr lang="en-GB" sz="1100">
                        <a:latin typeface="Calibri"/>
                        <a:ea typeface="Times New Roman"/>
                        <a:cs typeface="Times New Roman"/>
                      </a:endParaRPr>
                    </a:p>
                    <a:p>
                      <a:pPr marL="457200" algn="ctr">
                        <a:lnSpc>
                          <a:spcPct val="115000"/>
                        </a:lnSpc>
                        <a:spcAft>
                          <a:spcPts val="0"/>
                        </a:spcAft>
                      </a:pPr>
                      <a:r>
                        <a:rPr lang="ro-RO" sz="1200">
                          <a:latin typeface="Times New Roman"/>
                          <a:ea typeface="Times New Roman"/>
                          <a:cs typeface="Times New Roman"/>
                        </a:rPr>
                        <a:t>Reading </a:t>
                      </a:r>
                      <a:endParaRPr lang="en-GB" sz="1100">
                        <a:latin typeface="Calibri"/>
                        <a:ea typeface="Times New Roman"/>
                        <a:cs typeface="Times New Roman"/>
                      </a:endParaRPr>
                    </a:p>
                    <a:p>
                      <a:pPr marL="457200" algn="ctr">
                        <a:lnSpc>
                          <a:spcPct val="115000"/>
                        </a:lnSpc>
                        <a:spcAft>
                          <a:spcPts val="0"/>
                        </a:spcAft>
                      </a:pPr>
                      <a:r>
                        <a:rPr lang="ro-RO" sz="1200">
                          <a:latin typeface="Times New Roman"/>
                          <a:ea typeface="Times New Roman"/>
                          <a:cs typeface="Times New Roman"/>
                        </a:rPr>
                        <a:t>writing</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a:latin typeface="Times New Roman"/>
                          <a:ea typeface="Times New Roman"/>
                          <a:cs typeface="Times New Roman"/>
                        </a:rPr>
                        <a:t>8’</a:t>
                      </a:r>
                      <a:endParaRPr lang="en-GB" sz="1100">
                        <a:latin typeface="Calibri"/>
                        <a:ea typeface="Times New Roman"/>
                        <a:cs typeface="Times New Roman"/>
                      </a:endParaRPr>
                    </a:p>
                  </a:txBody>
                  <a:tcPr marL="68580" marR="68580" marT="0" marB="0"/>
                </a:tc>
              </a:tr>
              <a:tr h="370840">
                <a:tc>
                  <a:txBody>
                    <a:bodyPr/>
                    <a:lstStyle/>
                    <a:p>
                      <a:pPr marL="457200" algn="ctr">
                        <a:lnSpc>
                          <a:spcPct val="115000"/>
                        </a:lnSpc>
                        <a:spcAft>
                          <a:spcPts val="0"/>
                        </a:spcAft>
                      </a:pPr>
                      <a:r>
                        <a:rPr lang="ro-RO" sz="1200" b="1">
                          <a:latin typeface="Times New Roman"/>
                          <a:ea typeface="Times New Roman"/>
                          <a:cs typeface="Times New Roman"/>
                        </a:rPr>
                        <a:t>Reading</a:t>
                      </a:r>
                      <a:endParaRPr lang="en-GB" sz="1100">
                        <a:latin typeface="Calibri"/>
                        <a:ea typeface="Times New Roman"/>
                        <a:cs typeface="Times New Roman"/>
                      </a:endParaRPr>
                    </a:p>
                  </a:txBody>
                  <a:tcPr marL="68580" marR="68580" marT="0" marB="0"/>
                </a:tc>
                <a:tc>
                  <a:txBody>
                    <a:bodyPr/>
                    <a:lstStyle/>
                    <a:p>
                      <a:pPr>
                        <a:lnSpc>
                          <a:spcPct val="115000"/>
                        </a:lnSpc>
                        <a:spcAft>
                          <a:spcPts val="0"/>
                        </a:spcAft>
                      </a:pPr>
                      <a:r>
                        <a:rPr lang="ro-RO" sz="1200">
                          <a:latin typeface="Times New Roman"/>
                          <a:ea typeface="Times New Roman"/>
                          <a:cs typeface="Times New Roman"/>
                        </a:rPr>
                        <a:t>-Asks students to read the lesson and ckecks their pronounciation</a:t>
                      </a:r>
                      <a:endParaRPr lang="en-GB" sz="1100">
                        <a:latin typeface="Calibri"/>
                        <a:ea typeface="Times New Roman"/>
                        <a:cs typeface="Times New Roman"/>
                      </a:endParaRPr>
                    </a:p>
                  </a:txBody>
                  <a:tcPr marL="68580" marR="68580" marT="0" marB="0"/>
                </a:tc>
                <a:tc>
                  <a:txBody>
                    <a:bodyPr/>
                    <a:lstStyle/>
                    <a:p>
                      <a:pPr>
                        <a:lnSpc>
                          <a:spcPct val="115000"/>
                        </a:lnSpc>
                        <a:spcAft>
                          <a:spcPts val="0"/>
                        </a:spcAft>
                      </a:pPr>
                      <a:r>
                        <a:rPr lang="ro-RO" sz="1200">
                          <a:latin typeface="Times New Roman"/>
                          <a:ea typeface="Times New Roman"/>
                          <a:cs typeface="Times New Roman"/>
                        </a:rPr>
                        <a:t>-Read the lesson</a:t>
                      </a:r>
                      <a:endParaRPr lang="en-GB" sz="1100">
                        <a:latin typeface="Calibri"/>
                        <a:ea typeface="Times New Roman"/>
                        <a:cs typeface="Times New Roman"/>
                      </a:endParaRPr>
                    </a:p>
                    <a:p>
                      <a:pPr>
                        <a:lnSpc>
                          <a:spcPct val="115000"/>
                        </a:lnSpc>
                        <a:spcAft>
                          <a:spcPts val="0"/>
                        </a:spcAft>
                      </a:pPr>
                      <a:r>
                        <a:rPr lang="ro-RO" sz="1200">
                          <a:latin typeface="Times New Roman"/>
                          <a:ea typeface="Times New Roman"/>
                          <a:cs typeface="Times New Roman"/>
                        </a:rPr>
                        <a:t>-Complete the text with the missing information</a:t>
                      </a:r>
                      <a:endParaRPr lang="en-GB" sz="1100">
                        <a:latin typeface="Calibri"/>
                        <a:ea typeface="Times New Roman"/>
                        <a:cs typeface="Times New Roman"/>
                      </a:endParaRPr>
                    </a:p>
                  </a:txBody>
                  <a:tcPr marL="68580" marR="68580" marT="0" marB="0"/>
                </a:tc>
                <a:tc>
                  <a:txBody>
                    <a:bodyPr/>
                    <a:lstStyle/>
                    <a:p>
                      <a:pPr marL="457200">
                        <a:lnSpc>
                          <a:spcPct val="115000"/>
                        </a:lnSpc>
                        <a:spcAft>
                          <a:spcPts val="0"/>
                        </a:spcAft>
                      </a:pPr>
                      <a:endParaRPr lang="ro-RO" sz="1200">
                        <a:latin typeface="Times New Roman"/>
                        <a:ea typeface="Times New Roman"/>
                        <a:cs typeface="Times New Roman"/>
                      </a:endParaRPr>
                    </a:p>
                    <a:p>
                      <a:pPr marL="457200">
                        <a:lnSpc>
                          <a:spcPct val="115000"/>
                        </a:lnSpc>
                        <a:spcAft>
                          <a:spcPts val="0"/>
                        </a:spcAft>
                      </a:pPr>
                      <a:r>
                        <a:rPr lang="ro-RO" sz="1200">
                          <a:latin typeface="Times New Roman"/>
                          <a:ea typeface="Times New Roman"/>
                          <a:cs typeface="Times New Roman"/>
                        </a:rPr>
                        <a:t>Teacher-student</a:t>
                      </a:r>
                      <a:endParaRPr lang="en-GB" sz="1100">
                        <a:latin typeface="Calibri"/>
                        <a:ea typeface="Times New Roman"/>
                        <a:cs typeface="Times New Roman"/>
                      </a:endParaRPr>
                    </a:p>
                  </a:txBody>
                  <a:tcPr marL="68580" marR="68580" marT="0" marB="0"/>
                </a:tc>
                <a:tc>
                  <a:txBody>
                    <a:bodyPr/>
                    <a:lstStyle/>
                    <a:p>
                      <a:pPr marL="457200">
                        <a:lnSpc>
                          <a:spcPct val="115000"/>
                        </a:lnSpc>
                        <a:spcAft>
                          <a:spcPts val="0"/>
                        </a:spcAft>
                      </a:pPr>
                      <a:r>
                        <a:rPr lang="ro-RO" sz="1200">
                          <a:latin typeface="Times New Roman"/>
                          <a:ea typeface="Times New Roman"/>
                          <a:cs typeface="Times New Roman"/>
                        </a:rPr>
                        <a:t>Reading</a:t>
                      </a:r>
                      <a:endParaRPr lang="en-GB" sz="1100">
                        <a:latin typeface="Calibri"/>
                        <a:ea typeface="Times New Roman"/>
                        <a:cs typeface="Times New Roman"/>
                      </a:endParaRPr>
                    </a:p>
                    <a:p>
                      <a:pPr marL="457200">
                        <a:lnSpc>
                          <a:spcPct val="115000"/>
                        </a:lnSpc>
                        <a:spcAft>
                          <a:spcPts val="0"/>
                        </a:spcAft>
                      </a:pPr>
                      <a:r>
                        <a:rPr lang="ro-RO" sz="1200">
                          <a:latin typeface="Times New Roman"/>
                          <a:ea typeface="Times New Roman"/>
                          <a:cs typeface="Times New Roman"/>
                        </a:rPr>
                        <a:t>speaking</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dirty="0">
                          <a:latin typeface="Times New Roman"/>
                          <a:ea typeface="Times New Roman"/>
                          <a:cs typeface="Times New Roman"/>
                        </a:rPr>
                        <a:t>12’</a:t>
                      </a:r>
                      <a:endParaRPr lang="en-GB" sz="1100" dirty="0">
                        <a:latin typeface="Calibri"/>
                        <a:ea typeface="Times New Roman"/>
                        <a:cs typeface="Times New Roman"/>
                      </a:endParaRP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53966"/>
          </a:xfrm>
        </p:spPr>
        <p:txBody>
          <a:bodyPr>
            <a:normAutofit fontScale="90000"/>
          </a:bodyPr>
          <a:lstStyle/>
          <a:p>
            <a:r>
              <a:rPr lang="en-GB" dirty="0" smtClean="0"/>
              <a:t>   </a:t>
            </a:r>
            <a:endParaRPr lang="en-GB" dirty="0"/>
          </a:p>
        </p:txBody>
      </p:sp>
      <p:graphicFrame>
        <p:nvGraphicFramePr>
          <p:cNvPr id="4" name="Content Placeholder 3"/>
          <p:cNvGraphicFramePr>
            <a:graphicFrameLocks noGrp="1"/>
          </p:cNvGraphicFramePr>
          <p:nvPr>
            <p:ph sz="quarter" idx="1"/>
          </p:nvPr>
        </p:nvGraphicFramePr>
        <p:xfrm>
          <a:off x="457200" y="214313"/>
          <a:ext cx="7900986" cy="6099048"/>
        </p:xfrm>
        <a:graphic>
          <a:graphicData uri="http://schemas.openxmlformats.org/drawingml/2006/table">
            <a:tbl>
              <a:tblPr firstRow="1" bandRow="1">
                <a:tableStyleId>{5C22544A-7EE6-4342-B048-85BDC9FD1C3A}</a:tableStyleId>
              </a:tblPr>
              <a:tblGrid>
                <a:gridCol w="1042966"/>
                <a:gridCol w="1590696"/>
                <a:gridCol w="1316831"/>
                <a:gridCol w="1316831"/>
                <a:gridCol w="1316831"/>
                <a:gridCol w="1316831"/>
              </a:tblGrid>
              <a:tr h="370840">
                <a:tc>
                  <a:txBody>
                    <a:bodyPr/>
                    <a:lstStyle/>
                    <a:p>
                      <a:pPr marL="457200" algn="ctr">
                        <a:lnSpc>
                          <a:spcPct val="115000"/>
                        </a:lnSpc>
                        <a:spcAft>
                          <a:spcPts val="0"/>
                        </a:spcAft>
                      </a:pPr>
                      <a:r>
                        <a:rPr lang="ro-RO" sz="1200" b="1" dirty="0">
                          <a:latin typeface="Times New Roman"/>
                          <a:ea typeface="Times New Roman"/>
                          <a:cs typeface="Times New Roman"/>
                        </a:rPr>
                        <a:t>Post-reading activity</a:t>
                      </a:r>
                      <a:endParaRPr lang="en-GB" sz="1100" dirty="0">
                        <a:latin typeface="Calibri"/>
                        <a:ea typeface="Times New Roman"/>
                        <a:cs typeface="Times New Roman"/>
                      </a:endParaRPr>
                    </a:p>
                  </a:txBody>
                  <a:tcPr marL="68580" marR="68580" marT="0" marB="0"/>
                </a:tc>
                <a:tc>
                  <a:txBody>
                    <a:bodyPr/>
                    <a:lstStyle/>
                    <a:p>
                      <a:pPr marL="342900" lvl="0" indent="-342900">
                        <a:lnSpc>
                          <a:spcPct val="115000"/>
                        </a:lnSpc>
                        <a:spcAft>
                          <a:spcPts val="0"/>
                        </a:spcAft>
                        <a:buFont typeface="Times New Roman"/>
                        <a:buChar char="-"/>
                      </a:pPr>
                      <a:r>
                        <a:rPr lang="ro-RO" sz="1200">
                          <a:latin typeface="Times New Roman"/>
                          <a:ea typeface="Times New Roman"/>
                          <a:cs typeface="Times New Roman"/>
                        </a:rPr>
                        <a:t>Asks students questions about the text and writes the information in the right bubble (double bubble method)</a:t>
                      </a:r>
                      <a:endParaRPr lang="en-GB" sz="1100">
                        <a:latin typeface="Calibri"/>
                        <a:ea typeface="Times New Roman"/>
                        <a:cs typeface="Times New Roman"/>
                      </a:endParaRPr>
                    </a:p>
                    <a:p>
                      <a:pPr marL="342900" lvl="0" indent="-342900">
                        <a:lnSpc>
                          <a:spcPct val="115000"/>
                        </a:lnSpc>
                        <a:spcAft>
                          <a:spcPts val="0"/>
                        </a:spcAft>
                        <a:buFont typeface="Times New Roman"/>
                        <a:buChar char="-"/>
                      </a:pPr>
                      <a:r>
                        <a:rPr lang="ro-RO" sz="1200">
                          <a:latin typeface="Times New Roman"/>
                          <a:ea typeface="Times New Roman"/>
                          <a:cs typeface="Times New Roman"/>
                        </a:rPr>
                        <a:t>Asks students to notice the similarities and differencies between these two stars </a:t>
                      </a:r>
                      <a:endParaRPr lang="en-GB" sz="1100">
                        <a:latin typeface="Calibri"/>
                        <a:ea typeface="Times New Roman"/>
                        <a:cs typeface="Times New Roman"/>
                      </a:endParaRPr>
                    </a:p>
                  </a:txBody>
                  <a:tcPr marL="68580" marR="68580" marT="0" marB="0"/>
                </a:tc>
                <a:tc>
                  <a:txBody>
                    <a:bodyPr/>
                    <a:lstStyle/>
                    <a:p>
                      <a:pPr marL="457200">
                        <a:lnSpc>
                          <a:spcPct val="115000"/>
                        </a:lnSpc>
                        <a:spcAft>
                          <a:spcPts val="0"/>
                        </a:spcAft>
                      </a:pPr>
                      <a:r>
                        <a:rPr lang="ro-RO" sz="1200">
                          <a:latin typeface="Times New Roman"/>
                          <a:ea typeface="Times New Roman"/>
                          <a:cs typeface="Times New Roman"/>
                        </a:rPr>
                        <a:t>-complete the worksheets with the mising information</a:t>
                      </a:r>
                      <a:endParaRPr lang="en-GB" sz="1100">
                        <a:latin typeface="Calibri"/>
                        <a:ea typeface="Times New Roman"/>
                        <a:cs typeface="Times New Roman"/>
                      </a:endParaRPr>
                    </a:p>
                    <a:p>
                      <a:pPr marL="457200">
                        <a:lnSpc>
                          <a:spcPct val="115000"/>
                        </a:lnSpc>
                        <a:spcAft>
                          <a:spcPts val="0"/>
                        </a:spcAft>
                      </a:pPr>
                      <a:r>
                        <a:rPr lang="ro-RO" sz="1200">
                          <a:latin typeface="Times New Roman"/>
                          <a:ea typeface="Times New Roman"/>
                          <a:cs typeface="Times New Roman"/>
                        </a:rPr>
                        <a:t>- answer the teacher’s questions</a:t>
                      </a:r>
                      <a:endParaRPr lang="en-GB" sz="1100">
                        <a:latin typeface="Calibri"/>
                        <a:ea typeface="Times New Roman"/>
                        <a:cs typeface="Times New Roman"/>
                      </a:endParaRPr>
                    </a:p>
                  </a:txBody>
                  <a:tcPr marL="68580" marR="68580" marT="0" marB="0"/>
                </a:tc>
                <a:tc>
                  <a:txBody>
                    <a:bodyPr/>
                    <a:lstStyle/>
                    <a:p>
                      <a:pPr marL="457200">
                        <a:lnSpc>
                          <a:spcPct val="115000"/>
                        </a:lnSpc>
                        <a:spcAft>
                          <a:spcPts val="0"/>
                        </a:spcAft>
                      </a:pPr>
                      <a:r>
                        <a:rPr lang="ro-RO" sz="1200">
                          <a:latin typeface="Times New Roman"/>
                          <a:ea typeface="Times New Roman"/>
                          <a:cs typeface="Times New Roman"/>
                        </a:rPr>
                        <a:t>Teacher-students</a:t>
                      </a:r>
                      <a:endParaRPr lang="en-GB" sz="1100">
                        <a:latin typeface="Calibri"/>
                        <a:ea typeface="Times New Roman"/>
                        <a:cs typeface="Times New Roman"/>
                      </a:endParaRPr>
                    </a:p>
                  </a:txBody>
                  <a:tcPr marL="68580" marR="68580" marT="0" marB="0"/>
                </a:tc>
                <a:tc>
                  <a:txBody>
                    <a:bodyPr/>
                    <a:lstStyle/>
                    <a:p>
                      <a:pPr marL="457200">
                        <a:lnSpc>
                          <a:spcPct val="115000"/>
                        </a:lnSpc>
                        <a:spcAft>
                          <a:spcPts val="0"/>
                        </a:spcAft>
                      </a:pPr>
                      <a:r>
                        <a:rPr lang="ro-RO" sz="1200">
                          <a:latin typeface="Times New Roman"/>
                          <a:ea typeface="Times New Roman"/>
                          <a:cs typeface="Times New Roman"/>
                        </a:rPr>
                        <a:t>Reading</a:t>
                      </a:r>
                      <a:endParaRPr lang="en-GB" sz="1100">
                        <a:latin typeface="Calibri"/>
                        <a:ea typeface="Times New Roman"/>
                        <a:cs typeface="Times New Roman"/>
                      </a:endParaRPr>
                    </a:p>
                    <a:p>
                      <a:pPr marL="457200">
                        <a:lnSpc>
                          <a:spcPct val="115000"/>
                        </a:lnSpc>
                        <a:spcAft>
                          <a:spcPts val="0"/>
                        </a:spcAft>
                      </a:pPr>
                      <a:r>
                        <a:rPr lang="ro-RO" sz="1200">
                          <a:latin typeface="Times New Roman"/>
                          <a:ea typeface="Times New Roman"/>
                          <a:cs typeface="Times New Roman"/>
                        </a:rPr>
                        <a:t>Speaking</a:t>
                      </a:r>
                      <a:endParaRPr lang="en-GB" sz="1100">
                        <a:latin typeface="Calibri"/>
                        <a:ea typeface="Times New Roman"/>
                        <a:cs typeface="Times New Roman"/>
                      </a:endParaRPr>
                    </a:p>
                    <a:p>
                      <a:pPr marL="457200">
                        <a:lnSpc>
                          <a:spcPct val="115000"/>
                        </a:lnSpc>
                        <a:spcAft>
                          <a:spcPts val="0"/>
                        </a:spcAft>
                      </a:pPr>
                      <a:r>
                        <a:rPr lang="ro-RO" sz="1200">
                          <a:latin typeface="Times New Roman"/>
                          <a:ea typeface="Times New Roman"/>
                          <a:cs typeface="Times New Roman"/>
                        </a:rPr>
                        <a:t>Writing</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a:latin typeface="Times New Roman"/>
                          <a:ea typeface="Times New Roman"/>
                          <a:cs typeface="Times New Roman"/>
                        </a:rPr>
                        <a:t>8’</a:t>
                      </a:r>
                      <a:endParaRPr lang="en-GB" sz="1100">
                        <a:latin typeface="Calibri"/>
                        <a:ea typeface="Times New Roman"/>
                        <a:cs typeface="Times New Roman"/>
                      </a:endParaRPr>
                    </a:p>
                  </a:txBody>
                  <a:tcPr marL="68580" marR="68580" marT="0" marB="0"/>
                </a:tc>
              </a:tr>
              <a:tr h="370840">
                <a:tc>
                  <a:txBody>
                    <a:bodyPr/>
                    <a:lstStyle/>
                    <a:p>
                      <a:pPr marL="457200" algn="ctr">
                        <a:lnSpc>
                          <a:spcPct val="115000"/>
                        </a:lnSpc>
                        <a:spcAft>
                          <a:spcPts val="0"/>
                        </a:spcAft>
                      </a:pPr>
                      <a:r>
                        <a:rPr lang="ro-RO" sz="1200" b="1">
                          <a:latin typeface="Times New Roman"/>
                          <a:ea typeface="Times New Roman"/>
                          <a:cs typeface="Times New Roman"/>
                        </a:rPr>
                        <a:t>Follow Up</a:t>
                      </a:r>
                      <a:endParaRPr lang="en-GB" sz="1100">
                        <a:latin typeface="Calibri"/>
                        <a:ea typeface="Times New Roman"/>
                        <a:cs typeface="Times New Roman"/>
                      </a:endParaRPr>
                    </a:p>
                  </a:txBody>
                  <a:tcPr marL="68580" marR="68580" marT="0" marB="0"/>
                </a:tc>
                <a:tc>
                  <a:txBody>
                    <a:bodyPr/>
                    <a:lstStyle/>
                    <a:p>
                      <a:pPr marL="457200">
                        <a:lnSpc>
                          <a:spcPct val="115000"/>
                        </a:lnSpc>
                        <a:spcAft>
                          <a:spcPts val="0"/>
                        </a:spcAft>
                      </a:pPr>
                      <a:r>
                        <a:rPr lang="ro-RO" sz="1200">
                          <a:latin typeface="Times New Roman"/>
                          <a:ea typeface="Times New Roman"/>
                          <a:cs typeface="Times New Roman"/>
                        </a:rPr>
                        <a:t>-Announces students they will watch the first part of a video – an interview with Victoria Beckam about the secrets of her success</a:t>
                      </a:r>
                      <a:endParaRPr lang="en-GB" sz="1100">
                        <a:latin typeface="Calibri"/>
                        <a:ea typeface="Times New Roman"/>
                        <a:cs typeface="Times New Roman"/>
                      </a:endParaRPr>
                    </a:p>
                  </a:txBody>
                  <a:tcPr marL="68580" marR="68580" marT="0" marB="0"/>
                </a:tc>
                <a:tc>
                  <a:txBody>
                    <a:bodyPr/>
                    <a:lstStyle/>
                    <a:p>
                      <a:pPr marL="457200">
                        <a:lnSpc>
                          <a:spcPct val="115000"/>
                        </a:lnSpc>
                        <a:spcAft>
                          <a:spcPts val="0"/>
                        </a:spcAft>
                      </a:pPr>
                      <a:r>
                        <a:rPr lang="ro-RO" sz="1200">
                          <a:latin typeface="Times New Roman"/>
                          <a:ea typeface="Times New Roman"/>
                          <a:cs typeface="Times New Roman"/>
                        </a:rPr>
                        <a:t>- watch the video</a:t>
                      </a:r>
                      <a:endParaRPr lang="en-GB" sz="1100">
                        <a:latin typeface="Calibri"/>
                        <a:ea typeface="Times New Roman"/>
                        <a:cs typeface="Times New Roman"/>
                      </a:endParaRPr>
                    </a:p>
                    <a:p>
                      <a:pPr marL="457200">
                        <a:lnSpc>
                          <a:spcPct val="115000"/>
                        </a:lnSpc>
                        <a:spcAft>
                          <a:spcPts val="0"/>
                        </a:spcAft>
                      </a:pPr>
                      <a:r>
                        <a:rPr lang="ro-RO" sz="1200">
                          <a:latin typeface="Times New Roman"/>
                          <a:ea typeface="Times New Roman"/>
                          <a:cs typeface="Times New Roman"/>
                        </a:rPr>
                        <a:t>-write down the ideas </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a:latin typeface="Times New Roman"/>
                          <a:ea typeface="Times New Roman"/>
                          <a:cs typeface="Times New Roman"/>
                        </a:rPr>
                        <a:t>Teacher-students</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a:latin typeface="Times New Roman"/>
                          <a:ea typeface="Times New Roman"/>
                          <a:cs typeface="Times New Roman"/>
                        </a:rPr>
                        <a:t>Listening</a:t>
                      </a:r>
                      <a:endParaRPr lang="en-GB" sz="1100">
                        <a:latin typeface="Calibri"/>
                        <a:ea typeface="Times New Roman"/>
                        <a:cs typeface="Times New Roman"/>
                      </a:endParaRPr>
                    </a:p>
                    <a:p>
                      <a:pPr marL="457200" algn="ctr">
                        <a:lnSpc>
                          <a:spcPct val="115000"/>
                        </a:lnSpc>
                        <a:spcAft>
                          <a:spcPts val="0"/>
                        </a:spcAft>
                      </a:pPr>
                      <a:r>
                        <a:rPr lang="ro-RO" sz="1200">
                          <a:latin typeface="Times New Roman"/>
                          <a:ea typeface="Times New Roman"/>
                          <a:cs typeface="Times New Roman"/>
                        </a:rPr>
                        <a:t>speaking</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a:latin typeface="Times New Roman"/>
                          <a:ea typeface="Times New Roman"/>
                          <a:cs typeface="Times New Roman"/>
                        </a:rPr>
                        <a:t>`5’</a:t>
                      </a:r>
                      <a:endParaRPr lang="en-GB" sz="1100">
                        <a:latin typeface="Calibri"/>
                        <a:ea typeface="Times New Roman"/>
                        <a:cs typeface="Times New Roman"/>
                      </a:endParaRPr>
                    </a:p>
                  </a:txBody>
                  <a:tcPr marL="68580" marR="68580" marT="0" marB="0"/>
                </a:tc>
              </a:tr>
              <a:tr h="370840">
                <a:tc>
                  <a:txBody>
                    <a:bodyPr/>
                    <a:lstStyle/>
                    <a:p>
                      <a:pPr marL="457200" algn="ctr">
                        <a:lnSpc>
                          <a:spcPct val="115000"/>
                        </a:lnSpc>
                        <a:spcAft>
                          <a:spcPts val="0"/>
                        </a:spcAft>
                      </a:pPr>
                      <a:r>
                        <a:rPr lang="ro-RO" sz="1200" b="1">
                          <a:latin typeface="Times New Roman"/>
                          <a:ea typeface="Times New Roman"/>
                          <a:cs typeface="Times New Roman"/>
                        </a:rPr>
                        <a:t>Homework</a:t>
                      </a:r>
                      <a:endParaRPr lang="en-GB" sz="1100">
                        <a:latin typeface="Calibri"/>
                        <a:ea typeface="Times New Roman"/>
                        <a:cs typeface="Times New Roman"/>
                      </a:endParaRPr>
                    </a:p>
                  </a:txBody>
                  <a:tcPr marL="68580" marR="68580" marT="0" marB="0"/>
                </a:tc>
                <a:tc>
                  <a:txBody>
                    <a:bodyPr/>
                    <a:lstStyle/>
                    <a:p>
                      <a:pPr marL="342900" lvl="0" indent="-342900">
                        <a:lnSpc>
                          <a:spcPct val="115000"/>
                        </a:lnSpc>
                        <a:spcAft>
                          <a:spcPts val="0"/>
                        </a:spcAft>
                        <a:buFont typeface="Times New Roman"/>
                        <a:buChar char="-"/>
                      </a:pPr>
                      <a:r>
                        <a:rPr lang="ro-RO" sz="1200">
                          <a:latin typeface="Times New Roman"/>
                          <a:ea typeface="Times New Roman"/>
                          <a:cs typeface="Times New Roman"/>
                        </a:rPr>
                        <a:t> Homework: to watch the rest of the interview and write down the steps to success</a:t>
                      </a:r>
                      <a:endParaRPr lang="en-GB" sz="1100">
                        <a:latin typeface="Calibri"/>
                        <a:ea typeface="Times New Roman"/>
                        <a:cs typeface="Times New Roman"/>
                      </a:endParaRPr>
                    </a:p>
                  </a:txBody>
                  <a:tcPr marL="68580" marR="68580" marT="0" marB="0"/>
                </a:tc>
                <a:tc>
                  <a:txBody>
                    <a:bodyPr/>
                    <a:lstStyle/>
                    <a:p>
                      <a:pPr marL="457200">
                        <a:lnSpc>
                          <a:spcPct val="115000"/>
                        </a:lnSpc>
                        <a:spcAft>
                          <a:spcPts val="0"/>
                        </a:spcAft>
                      </a:pPr>
                      <a:r>
                        <a:rPr lang="ro-RO" sz="1200">
                          <a:latin typeface="Times New Roman"/>
                          <a:ea typeface="Times New Roman"/>
                          <a:cs typeface="Times New Roman"/>
                        </a:rPr>
                        <a:t>-write down their homework</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a:latin typeface="Times New Roman"/>
                          <a:ea typeface="Times New Roman"/>
                          <a:cs typeface="Times New Roman"/>
                        </a:rPr>
                        <a:t>Teacher-students</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a:latin typeface="Times New Roman"/>
                          <a:ea typeface="Times New Roman"/>
                          <a:cs typeface="Times New Roman"/>
                        </a:rPr>
                        <a:t>Writing</a:t>
                      </a:r>
                      <a:endParaRPr lang="en-GB" sz="1100">
                        <a:latin typeface="Calibri"/>
                        <a:ea typeface="Times New Roman"/>
                        <a:cs typeface="Times New Roman"/>
                      </a:endParaRPr>
                    </a:p>
                  </a:txBody>
                  <a:tcPr marL="68580" marR="68580" marT="0" marB="0"/>
                </a:tc>
                <a:tc>
                  <a:txBody>
                    <a:bodyPr/>
                    <a:lstStyle/>
                    <a:p>
                      <a:pPr marL="457200" algn="ctr">
                        <a:lnSpc>
                          <a:spcPct val="115000"/>
                        </a:lnSpc>
                        <a:spcAft>
                          <a:spcPts val="0"/>
                        </a:spcAft>
                      </a:pPr>
                      <a:r>
                        <a:rPr lang="ro-RO" sz="1200" dirty="0">
                          <a:latin typeface="Times New Roman"/>
                          <a:ea typeface="Times New Roman"/>
                          <a:cs typeface="Times New Roman"/>
                        </a:rPr>
                        <a:t>2’</a:t>
                      </a:r>
                      <a:endParaRPr lang="en-GB" sz="1100" dirty="0">
                        <a:latin typeface="Calibri"/>
                        <a:ea typeface="Times New Roman"/>
                        <a:cs typeface="Times New Roman"/>
                      </a:endParaRPr>
                    </a:p>
                  </a:txBody>
                  <a:tcPr marL="68580" marR="68580" marT="0"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25470"/>
          </a:xfrm>
        </p:spPr>
        <p:txBody>
          <a:bodyPr>
            <a:normAutofit/>
          </a:bodyPr>
          <a:lstStyle/>
          <a:p>
            <a:pPr algn="ctr"/>
            <a:r>
              <a:rPr lang="ro-RO" sz="4000" b="1" dirty="0" smtClean="0">
                <a:solidFill>
                  <a:srgbClr val="C00000"/>
                </a:solidFill>
              </a:rPr>
              <a:t>DREAM </a:t>
            </a:r>
            <a:endParaRPr lang="en-GB" sz="4000" b="1" dirty="0">
              <a:solidFill>
                <a:srgbClr val="C00000"/>
              </a:solidFill>
            </a:endParaRPr>
          </a:p>
        </p:txBody>
      </p:sp>
      <p:sp>
        <p:nvSpPr>
          <p:cNvPr id="3" name="Content Placeholder 2"/>
          <p:cNvSpPr>
            <a:spLocks noGrp="1"/>
          </p:cNvSpPr>
          <p:nvPr>
            <p:ph sz="quarter" idx="1"/>
          </p:nvPr>
        </p:nvSpPr>
        <p:spPr>
          <a:xfrm>
            <a:off x="457200" y="1142984"/>
            <a:ext cx="3657600" cy="5029216"/>
          </a:xfrm>
        </p:spPr>
        <p:txBody>
          <a:bodyPr/>
          <a:lstStyle/>
          <a:p>
            <a:r>
              <a:rPr lang="ro-RO" dirty="0" smtClean="0"/>
              <a:t>-a sequence of scenes and feelings occuring in the mind while sleeping</a:t>
            </a:r>
          </a:p>
          <a:p>
            <a:r>
              <a:rPr lang="ro-RO" dirty="0" smtClean="0"/>
              <a:t>Ex. Good night! Sweet </a:t>
            </a:r>
            <a:r>
              <a:rPr lang="ro-RO" b="1" dirty="0" smtClean="0"/>
              <a:t>dreams</a:t>
            </a:r>
            <a:r>
              <a:rPr lang="ro-RO" dirty="0" smtClean="0"/>
              <a:t>!</a:t>
            </a:r>
          </a:p>
          <a:p>
            <a:endParaRPr lang="en-GB" dirty="0"/>
          </a:p>
        </p:txBody>
      </p:sp>
      <p:sp>
        <p:nvSpPr>
          <p:cNvPr id="4" name="Content Placeholder 3"/>
          <p:cNvSpPr>
            <a:spLocks noGrp="1"/>
          </p:cNvSpPr>
          <p:nvPr>
            <p:ph sz="quarter" idx="2"/>
          </p:nvPr>
        </p:nvSpPr>
        <p:spPr>
          <a:xfrm>
            <a:off x="4500562" y="1071546"/>
            <a:ext cx="3657600" cy="5029216"/>
          </a:xfrm>
        </p:spPr>
        <p:txBody>
          <a:bodyPr/>
          <a:lstStyle/>
          <a:p>
            <a:r>
              <a:rPr lang="ro-RO" dirty="0" smtClean="0"/>
              <a:t>-an ambition or ideal, especially when it is not very realistic</a:t>
            </a:r>
          </a:p>
          <a:p>
            <a:r>
              <a:rPr lang="ro-RO" dirty="0" smtClean="0"/>
              <a:t>Ex. My </a:t>
            </a:r>
            <a:r>
              <a:rPr lang="ro-RO" b="1" dirty="0" smtClean="0"/>
              <a:t>dream</a:t>
            </a:r>
            <a:r>
              <a:rPr lang="ro-RO" dirty="0" smtClean="0"/>
              <a:t> is to become a famous singer. </a:t>
            </a:r>
          </a:p>
          <a:p>
            <a:endParaRPr lang="en-GB" dirty="0"/>
          </a:p>
        </p:txBody>
      </p:sp>
      <p:pic>
        <p:nvPicPr>
          <p:cNvPr id="5" name="Picture 4" descr="untitledbbbb.png"/>
          <p:cNvPicPr>
            <a:picLocks noChangeAspect="1"/>
          </p:cNvPicPr>
          <p:nvPr/>
        </p:nvPicPr>
        <p:blipFill>
          <a:blip r:embed="rId2"/>
          <a:stretch>
            <a:fillRect/>
          </a:stretch>
        </p:blipFill>
        <p:spPr>
          <a:xfrm>
            <a:off x="857224" y="3857628"/>
            <a:ext cx="2619375" cy="1743075"/>
          </a:xfrm>
          <a:prstGeom prst="rect">
            <a:avLst/>
          </a:prstGeom>
        </p:spPr>
      </p:pic>
      <p:pic>
        <p:nvPicPr>
          <p:cNvPr id="6" name="Picture 5" descr="nhy.png"/>
          <p:cNvPicPr>
            <a:picLocks noChangeAspect="1"/>
          </p:cNvPicPr>
          <p:nvPr/>
        </p:nvPicPr>
        <p:blipFill>
          <a:blip r:embed="rId3"/>
          <a:stretch>
            <a:fillRect/>
          </a:stretch>
        </p:blipFill>
        <p:spPr>
          <a:xfrm>
            <a:off x="5000628" y="3786190"/>
            <a:ext cx="2466975" cy="184785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7543800" cy="857232"/>
          </a:xfrm>
        </p:spPr>
        <p:txBody>
          <a:bodyPr>
            <a:normAutofit fontScale="90000"/>
          </a:bodyPr>
          <a:lstStyle/>
          <a:p>
            <a:r>
              <a:rPr lang="en-GB" dirty="0" smtClean="0"/>
              <a:t>Verb:				PHRASE:</a:t>
            </a:r>
            <a:br>
              <a:rPr lang="en-GB" dirty="0" smtClean="0"/>
            </a:br>
            <a:endParaRPr lang="en-GB" sz="2700" b="1" dirty="0">
              <a:solidFill>
                <a:srgbClr val="C00000"/>
              </a:solidFill>
              <a:latin typeface="Times New Roman" pitchFamily="18" charset="0"/>
              <a:cs typeface="Times New Roman" pitchFamily="18" charset="0"/>
            </a:endParaRPr>
          </a:p>
        </p:txBody>
      </p:sp>
      <p:sp>
        <p:nvSpPr>
          <p:cNvPr id="3" name="Content Placeholder 2"/>
          <p:cNvSpPr>
            <a:spLocks noGrp="1"/>
          </p:cNvSpPr>
          <p:nvPr>
            <p:ph sz="quarter" idx="2"/>
          </p:nvPr>
        </p:nvSpPr>
        <p:spPr>
          <a:xfrm>
            <a:off x="571472" y="1714488"/>
            <a:ext cx="3657600" cy="4929222"/>
          </a:xfrm>
        </p:spPr>
        <p:txBody>
          <a:bodyPr>
            <a:normAutofit/>
          </a:bodyPr>
          <a:lstStyle/>
          <a:p>
            <a:r>
              <a:rPr lang="en-GB" b="1" dirty="0" smtClean="0"/>
              <a:t> </a:t>
            </a:r>
            <a:r>
              <a:rPr lang="en-GB" dirty="0" smtClean="0"/>
              <a:t>to have a dream.</a:t>
            </a:r>
          </a:p>
          <a:p>
            <a:r>
              <a:rPr lang="en-GB" dirty="0" smtClean="0"/>
              <a:t>to see or imagine in sleep or in a vision: ex. We </a:t>
            </a:r>
            <a:r>
              <a:rPr lang="en-GB" b="1" dirty="0" smtClean="0"/>
              <a:t>dream</a:t>
            </a:r>
            <a:r>
              <a:rPr lang="en-GB" dirty="0" smtClean="0"/>
              <a:t> all sorts of dreams. </a:t>
            </a:r>
          </a:p>
          <a:p>
            <a:r>
              <a:rPr lang="en-GB" dirty="0" smtClean="0"/>
              <a:t>I </a:t>
            </a:r>
            <a:r>
              <a:rPr lang="en-GB" b="1" dirty="0" smtClean="0"/>
              <a:t>dreamed</a:t>
            </a:r>
            <a:r>
              <a:rPr lang="en-GB" dirty="0" smtClean="0"/>
              <a:t> that a monster was chasing me.</a:t>
            </a:r>
          </a:p>
          <a:p>
            <a:r>
              <a:rPr lang="en-GB" dirty="0" smtClean="0"/>
              <a:t>I </a:t>
            </a:r>
            <a:r>
              <a:rPr lang="en-GB" b="1" dirty="0" smtClean="0"/>
              <a:t>dreamed</a:t>
            </a:r>
            <a:r>
              <a:rPr lang="en-GB" dirty="0" smtClean="0"/>
              <a:t> of you last night.</a:t>
            </a:r>
          </a:p>
          <a:p>
            <a:endParaRPr lang="en-GB" dirty="0"/>
          </a:p>
        </p:txBody>
      </p:sp>
      <p:sp>
        <p:nvSpPr>
          <p:cNvPr id="4" name="Content Placeholder 3"/>
          <p:cNvSpPr>
            <a:spLocks noGrp="1"/>
          </p:cNvSpPr>
          <p:nvPr>
            <p:ph sz="quarter" idx="4"/>
          </p:nvPr>
        </p:nvSpPr>
        <p:spPr>
          <a:xfrm>
            <a:off x="4371975" y="1785926"/>
            <a:ext cx="3657600" cy="4786346"/>
          </a:xfrm>
        </p:spPr>
        <p:txBody>
          <a:bodyPr>
            <a:normAutofit/>
          </a:bodyPr>
          <a:lstStyle/>
          <a:p>
            <a:r>
              <a:rPr lang="en-GB" dirty="0" smtClean="0"/>
              <a:t>If you </a:t>
            </a:r>
            <a:r>
              <a:rPr lang="en-GB" dirty="0" smtClean="0">
                <a:hlinkClick r:id="rId2" tooltip="Definition of tell"/>
              </a:rPr>
              <a:t>tell</a:t>
            </a:r>
            <a:r>
              <a:rPr lang="en-GB" dirty="0" smtClean="0"/>
              <a:t> someone to </a:t>
            </a:r>
            <a:r>
              <a:rPr lang="en-GB" dirty="0" smtClean="0">
                <a:hlinkClick r:id="rId3" tooltip="Definition of dream"/>
              </a:rPr>
              <a:t>dream</a:t>
            </a:r>
            <a:r>
              <a:rPr lang="en-GB" dirty="0" smtClean="0"/>
              <a:t> on, you mean that something they are </a:t>
            </a:r>
            <a:r>
              <a:rPr lang="en-GB" dirty="0" smtClean="0">
                <a:hlinkClick r:id="rId4" tooltip="Definition of hoping"/>
              </a:rPr>
              <a:t>hoping</a:t>
            </a:r>
            <a:r>
              <a:rPr lang="en-GB" dirty="0" smtClean="0"/>
              <a:t> for is </a:t>
            </a:r>
            <a:r>
              <a:rPr lang="en-GB" dirty="0" smtClean="0">
                <a:hlinkClick r:id="rId5" tooltip="Definition of unlikely"/>
              </a:rPr>
              <a:t>unlikely</a:t>
            </a:r>
            <a:r>
              <a:rPr lang="en-GB" dirty="0" smtClean="0"/>
              <a:t> to </a:t>
            </a:r>
            <a:r>
              <a:rPr lang="en-GB" dirty="0" smtClean="0">
                <a:hlinkClick r:id="rId6" tooltip="Definition of happen"/>
              </a:rPr>
              <a:t>happen</a:t>
            </a:r>
            <a:r>
              <a:rPr lang="en-GB" dirty="0" smtClean="0"/>
              <a:t>.</a:t>
            </a:r>
          </a:p>
          <a:p>
            <a:pPr>
              <a:buNone/>
            </a:pPr>
            <a:endParaRPr lang="en-GB" dirty="0" smtClean="0"/>
          </a:p>
          <a:p>
            <a:pPr>
              <a:buNone/>
            </a:pPr>
            <a:r>
              <a:rPr lang="en-GB" dirty="0" smtClean="0"/>
              <a:t>Ex. I think my band will be famous one day." "</a:t>
            </a:r>
            <a:r>
              <a:rPr lang="en-GB" b="1" i="1" dirty="0" smtClean="0"/>
              <a:t>Dream on</a:t>
            </a:r>
            <a:r>
              <a:rPr lang="en-GB" b="1" dirty="0" smtClean="0"/>
              <a:t>.“</a:t>
            </a:r>
          </a:p>
          <a:p>
            <a:pPr>
              <a:buNone/>
            </a:pPr>
            <a:endParaRPr lang="en-GB" b="1" dirty="0" smtClean="0"/>
          </a:p>
          <a:p>
            <a:pPr>
              <a:buNone/>
            </a:pPr>
            <a:endParaRPr lang="en-GB" dirty="0"/>
          </a:p>
        </p:txBody>
      </p:sp>
      <p:sp>
        <p:nvSpPr>
          <p:cNvPr id="5" name="Text Placeholder 4"/>
          <p:cNvSpPr>
            <a:spLocks noGrp="1"/>
          </p:cNvSpPr>
          <p:nvPr>
            <p:ph type="body" sz="quarter" idx="1"/>
          </p:nvPr>
        </p:nvSpPr>
        <p:spPr>
          <a:xfrm>
            <a:off x="457200" y="500042"/>
            <a:ext cx="3657600" cy="1143008"/>
          </a:xfrm>
        </p:spPr>
        <p:txBody>
          <a:bodyPr/>
          <a:lstStyle/>
          <a:p>
            <a:endParaRPr lang="en-GB" dirty="0" smtClean="0"/>
          </a:p>
          <a:p>
            <a:endParaRPr lang="en-GB" dirty="0" smtClean="0"/>
          </a:p>
          <a:p>
            <a:r>
              <a:rPr lang="en-GB" dirty="0" smtClean="0"/>
              <a:t>DREAM-DREAMT/DREAMED-DREAMT/DREAMED</a:t>
            </a:r>
          </a:p>
          <a:p>
            <a:endParaRPr lang="en-GB" dirty="0" smtClean="0"/>
          </a:p>
          <a:p>
            <a:endParaRPr lang="en-GB" dirty="0"/>
          </a:p>
        </p:txBody>
      </p:sp>
      <p:sp>
        <p:nvSpPr>
          <p:cNvPr id="6" name="Text Placeholder 5"/>
          <p:cNvSpPr>
            <a:spLocks noGrp="1"/>
          </p:cNvSpPr>
          <p:nvPr>
            <p:ph type="body" sz="quarter" idx="3"/>
          </p:nvPr>
        </p:nvSpPr>
        <p:spPr>
          <a:xfrm>
            <a:off x="4343400" y="500042"/>
            <a:ext cx="3657600" cy="1071570"/>
          </a:xfrm>
        </p:spPr>
        <p:txBody>
          <a:bodyPr/>
          <a:lstStyle/>
          <a:p>
            <a:r>
              <a:rPr lang="en-GB" sz="2800" dirty="0" smtClean="0"/>
              <a:t>DREAM ON</a:t>
            </a:r>
            <a:endParaRPr lang="en-GB" sz="2800" dirty="0"/>
          </a:p>
        </p:txBody>
      </p:sp>
      <p:pic>
        <p:nvPicPr>
          <p:cNvPr id="7" name="Picture 6" descr="untitledna.png"/>
          <p:cNvPicPr>
            <a:picLocks noChangeAspect="1"/>
          </p:cNvPicPr>
          <p:nvPr/>
        </p:nvPicPr>
        <p:blipFill>
          <a:blip r:embed="rId7"/>
          <a:stretch>
            <a:fillRect/>
          </a:stretch>
        </p:blipFill>
        <p:spPr>
          <a:xfrm>
            <a:off x="1857357" y="5429264"/>
            <a:ext cx="2286016" cy="112395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ro-RO" sz="3200" b="1" dirty="0" smtClean="0">
                <a:solidFill>
                  <a:srgbClr val="C00000"/>
                </a:solidFill>
              </a:rPr>
              <a:t>Expressing dreams, hopes, ambitions</a:t>
            </a:r>
            <a:endParaRPr lang="en-GB" sz="3200" b="1" dirty="0">
              <a:solidFill>
                <a:srgbClr val="C00000"/>
              </a:solidFill>
            </a:endParaRPr>
          </a:p>
        </p:txBody>
      </p:sp>
      <p:sp>
        <p:nvSpPr>
          <p:cNvPr id="3" name="Content Placeholder 2"/>
          <p:cNvSpPr>
            <a:spLocks noGrp="1"/>
          </p:cNvSpPr>
          <p:nvPr>
            <p:ph sz="quarter" idx="2"/>
          </p:nvPr>
        </p:nvSpPr>
        <p:spPr>
          <a:xfrm>
            <a:off x="457200" y="2214554"/>
            <a:ext cx="3114668" cy="4033846"/>
          </a:xfrm>
        </p:spPr>
        <p:txBody>
          <a:bodyPr/>
          <a:lstStyle/>
          <a:p>
            <a:r>
              <a:rPr lang="ro-RO" dirty="0" smtClean="0"/>
              <a:t>I</a:t>
            </a:r>
            <a:r>
              <a:rPr lang="en-GB" dirty="0" smtClean="0"/>
              <a:t>’d like to........</a:t>
            </a:r>
          </a:p>
          <a:p>
            <a:r>
              <a:rPr lang="en-GB" dirty="0" smtClean="0"/>
              <a:t>My dream is to....</a:t>
            </a:r>
          </a:p>
          <a:p>
            <a:r>
              <a:rPr lang="en-GB" dirty="0" smtClean="0"/>
              <a:t>I’m thinking of...                          +</a:t>
            </a:r>
            <a:r>
              <a:rPr lang="en-GB" dirty="0" err="1" smtClean="0"/>
              <a:t>Ving</a:t>
            </a:r>
            <a:endParaRPr lang="en-GB" dirty="0" smtClean="0"/>
          </a:p>
          <a:p>
            <a:r>
              <a:rPr lang="en-GB" dirty="0" smtClean="0"/>
              <a:t>I’m considering...</a:t>
            </a:r>
          </a:p>
          <a:p>
            <a:pPr>
              <a:buNone/>
            </a:pPr>
            <a:r>
              <a:rPr lang="en-GB" dirty="0" smtClean="0"/>
              <a:t>    +</a:t>
            </a:r>
            <a:r>
              <a:rPr lang="en-GB" dirty="0" err="1" smtClean="0"/>
              <a:t>Ving</a:t>
            </a:r>
            <a:endParaRPr lang="en-GB" dirty="0" smtClean="0"/>
          </a:p>
          <a:p>
            <a:pPr>
              <a:buNone/>
            </a:pPr>
            <a:endParaRPr lang="en-GB" dirty="0" smtClean="0"/>
          </a:p>
          <a:p>
            <a:pPr>
              <a:buNone/>
            </a:pPr>
            <a:endParaRPr lang="en-GB" dirty="0" smtClean="0"/>
          </a:p>
          <a:p>
            <a:endParaRPr lang="en-GB" dirty="0" smtClean="0"/>
          </a:p>
          <a:p>
            <a:endParaRPr lang="en-GB" dirty="0" smtClean="0"/>
          </a:p>
          <a:p>
            <a:pPr lvl="7"/>
            <a:endParaRPr lang="en-GB" dirty="0"/>
          </a:p>
        </p:txBody>
      </p:sp>
      <p:sp>
        <p:nvSpPr>
          <p:cNvPr id="6" name="Content Placeholder 5"/>
          <p:cNvSpPr>
            <a:spLocks noGrp="1"/>
          </p:cNvSpPr>
          <p:nvPr>
            <p:ph sz="quarter" idx="4"/>
          </p:nvPr>
        </p:nvSpPr>
        <p:spPr>
          <a:xfrm>
            <a:off x="3428992" y="2214554"/>
            <a:ext cx="4600583" cy="4033846"/>
          </a:xfrm>
        </p:spPr>
        <p:txBody>
          <a:bodyPr/>
          <a:lstStyle/>
          <a:p>
            <a:r>
              <a:rPr lang="en-GB" dirty="0" smtClean="0"/>
              <a:t>I’d like to become a teacher.</a:t>
            </a:r>
          </a:p>
          <a:p>
            <a:pPr>
              <a:buNone/>
            </a:pPr>
            <a:endParaRPr lang="en-GB" dirty="0" smtClean="0"/>
          </a:p>
          <a:p>
            <a:pPr>
              <a:buNone/>
            </a:pPr>
            <a:endParaRPr lang="en-GB" dirty="0" smtClean="0"/>
          </a:p>
          <a:p>
            <a:pPr>
              <a:buFont typeface="Courier New" pitchFamily="49" charset="0"/>
              <a:buChar char="o"/>
            </a:pPr>
            <a:r>
              <a:rPr lang="en-GB" dirty="0" smtClean="0"/>
              <a:t>My dream is to travel around the world. </a:t>
            </a:r>
          </a:p>
          <a:p>
            <a:pPr>
              <a:buFont typeface="Courier New" pitchFamily="49" charset="0"/>
              <a:buChar char="o"/>
            </a:pPr>
            <a:endParaRPr lang="en-GB" dirty="0" smtClean="0"/>
          </a:p>
          <a:p>
            <a:pPr>
              <a:buFont typeface="Courier New" pitchFamily="49" charset="0"/>
              <a:buChar char="o"/>
            </a:pPr>
            <a:r>
              <a:rPr lang="en-GB" dirty="0" smtClean="0"/>
              <a:t>I’m thinking of climbing the Everest.</a:t>
            </a:r>
            <a:endParaRPr lang="en-GB" dirty="0"/>
          </a:p>
        </p:txBody>
      </p:sp>
      <p:sp>
        <p:nvSpPr>
          <p:cNvPr id="4" name="Text Placeholder 3"/>
          <p:cNvSpPr>
            <a:spLocks noGrp="1"/>
          </p:cNvSpPr>
          <p:nvPr>
            <p:ph type="body" sz="quarter" idx="1"/>
          </p:nvPr>
        </p:nvSpPr>
        <p:spPr>
          <a:xfrm>
            <a:off x="457200" y="1569720"/>
            <a:ext cx="2757478" cy="644834"/>
          </a:xfrm>
        </p:spPr>
        <p:txBody>
          <a:bodyPr/>
          <a:lstStyle/>
          <a:p>
            <a:r>
              <a:rPr lang="en-GB" dirty="0" smtClean="0"/>
              <a:t>     One day........</a:t>
            </a:r>
            <a:endParaRPr lang="en-GB" dirty="0"/>
          </a:p>
        </p:txBody>
      </p:sp>
      <p:sp>
        <p:nvSpPr>
          <p:cNvPr id="5" name="Text Placeholder 4"/>
          <p:cNvSpPr>
            <a:spLocks noGrp="1"/>
          </p:cNvSpPr>
          <p:nvPr>
            <p:ph type="body" sz="quarter" idx="3"/>
          </p:nvPr>
        </p:nvSpPr>
        <p:spPr>
          <a:xfrm rot="10800000" flipV="1">
            <a:off x="3428992" y="1545893"/>
            <a:ext cx="4586294" cy="454347"/>
          </a:xfrm>
        </p:spPr>
        <p:txBody>
          <a:bodyPr/>
          <a:lstStyle/>
          <a:p>
            <a:r>
              <a:rPr lang="en-GB" dirty="0" smtClean="0"/>
              <a:t>      Examples:</a:t>
            </a:r>
            <a:endParaRPr lang="en-GB" dirty="0"/>
          </a:p>
        </p:txBody>
      </p:sp>
      <p:pic>
        <p:nvPicPr>
          <p:cNvPr id="1026" name="Picture 2" descr="C:\Users\Lenovo\AppData\Local\Microsoft\Windows\INetCache\IE\YYCP7IZ8\teacher[1].jpg"/>
          <p:cNvPicPr>
            <a:picLocks noChangeAspect="1" noChangeArrowheads="1"/>
          </p:cNvPicPr>
          <p:nvPr/>
        </p:nvPicPr>
        <p:blipFill>
          <a:blip r:embed="rId2" cstate="print"/>
          <a:srcRect/>
          <a:stretch>
            <a:fillRect/>
          </a:stretch>
        </p:blipFill>
        <p:spPr bwMode="auto">
          <a:xfrm>
            <a:off x="5572132" y="2714620"/>
            <a:ext cx="1228142" cy="714380"/>
          </a:xfrm>
          <a:prstGeom prst="rect">
            <a:avLst/>
          </a:prstGeom>
          <a:noFill/>
        </p:spPr>
      </p:pic>
      <p:pic>
        <p:nvPicPr>
          <p:cNvPr id="1027" name="Picture 3" descr="C:\Users\Lenovo\AppData\Local\Microsoft\Windows\INetCache\IE\7PX1TCRT\world[1].jpg"/>
          <p:cNvPicPr>
            <a:picLocks noChangeAspect="1" noChangeArrowheads="1"/>
          </p:cNvPicPr>
          <p:nvPr/>
        </p:nvPicPr>
        <p:blipFill>
          <a:blip r:embed="rId3" cstate="print"/>
          <a:srcRect/>
          <a:stretch>
            <a:fillRect/>
          </a:stretch>
        </p:blipFill>
        <p:spPr bwMode="auto">
          <a:xfrm>
            <a:off x="6357950" y="4000504"/>
            <a:ext cx="981262" cy="785818"/>
          </a:xfrm>
          <a:prstGeom prst="rect">
            <a:avLst/>
          </a:prstGeom>
          <a:noFill/>
        </p:spPr>
      </p:pic>
      <p:pic>
        <p:nvPicPr>
          <p:cNvPr id="1028" name="Picture 4" descr="C:\Users\Lenovo\AppData\Local\Microsoft\Windows\INetCache\IE\JVV8ZBJ1\Mount-Everest_1747922i[1].jpg"/>
          <p:cNvPicPr>
            <a:picLocks noChangeAspect="1" noChangeArrowheads="1"/>
          </p:cNvPicPr>
          <p:nvPr/>
        </p:nvPicPr>
        <p:blipFill>
          <a:blip r:embed="rId4" cstate="print"/>
          <a:srcRect/>
          <a:stretch>
            <a:fillRect/>
          </a:stretch>
        </p:blipFill>
        <p:spPr bwMode="auto">
          <a:xfrm>
            <a:off x="5715008" y="5286388"/>
            <a:ext cx="1432778" cy="105812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130</TotalTime>
  <Words>1080</Words>
  <Application>Microsoft Office PowerPoint</Application>
  <PresentationFormat>On-screen Show (4:3)</PresentationFormat>
  <Paragraphs>190</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Oriel</vt:lpstr>
      <vt:lpstr>LESSON PLAN </vt:lpstr>
      <vt:lpstr>A DREAM COME TRUE?</vt:lpstr>
      <vt:lpstr>STAGES AND TECHNIQUES </vt:lpstr>
      <vt:lpstr>   </vt:lpstr>
      <vt:lpstr>    </vt:lpstr>
      <vt:lpstr>   </vt:lpstr>
      <vt:lpstr>DREAM </vt:lpstr>
      <vt:lpstr>Verb:    PHRASE: </vt:lpstr>
      <vt:lpstr>Expressing dreams, hopes, ambitions</vt:lpstr>
      <vt:lpstr>NEW WORDS</vt:lpstr>
      <vt:lpstr>TO BURST ONTO</vt:lpstr>
      <vt:lpstr>AUDITION</vt:lpstr>
      <vt:lpstr>POSH</vt:lpstr>
      <vt:lpstr>    </vt:lpstr>
      <vt:lpstr>   DREAM ON         -Worksheet- 1. Match the new words  with their meanings:                 debut burst onto    audition posh  - a short performance given by an actor, a singer, a musician to test whether he or she is suitable for a particular role -........................................ - the first time that a performer player performs in public - ...................................... - elegant and expensive, smart - .............................. - arrive suddenly, with a lot of energy - .............................. 2. Complete the sentences with the missing words from exercise 1: A major new talent .................................the scene last week. You look very .............................in this suit. Ed Sheeran’s .............................album was an international best seller. She flew to London to .....................................for the leading role of Juliet.  </vt:lpstr>
      <vt:lpstr>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DREAM  ON</dc:title>
  <dc:creator>Lenovo</dc:creator>
  <cp:lastModifiedBy>Lenovo</cp:lastModifiedBy>
  <cp:revision>25</cp:revision>
  <dcterms:created xsi:type="dcterms:W3CDTF">2017-12-07T13:27:16Z</dcterms:created>
  <dcterms:modified xsi:type="dcterms:W3CDTF">2018-07-25T12:54:04Z</dcterms:modified>
</cp:coreProperties>
</file>